
<file path=[Content_Types].xml><?xml version="1.0" encoding="utf-8"?>
<Types xmlns="http://schemas.openxmlformats.org/package/2006/content-types">
  <Default Extension="avi" ContentType="video/x-msvideo"/>
  <Default Extension="jpeg" ContentType="image/jpeg"/>
  <Default Extension="png" ContentType="image/png"/>
  <Default Extension="rels" ContentType="application/vnd.openxmlformats-package.relationships+xml"/>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1.xml" ContentType="application/vnd.openxmlformats-officedocument.themeOverr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9"/>
  </p:notesMasterIdLst>
  <p:sldIdLst>
    <p:sldId id="272" r:id="rId2"/>
    <p:sldId id="282" r:id="rId3"/>
    <p:sldId id="351" r:id="rId4"/>
    <p:sldId id="348" r:id="rId5"/>
    <p:sldId id="330" r:id="rId6"/>
    <p:sldId id="349" r:id="rId7"/>
    <p:sldId id="298" r:id="rId8"/>
    <p:sldId id="316" r:id="rId9"/>
    <p:sldId id="350" r:id="rId10"/>
    <p:sldId id="306" r:id="rId11"/>
    <p:sldId id="312" r:id="rId12"/>
    <p:sldId id="345" r:id="rId13"/>
    <p:sldId id="318" r:id="rId14"/>
    <p:sldId id="307" r:id="rId15"/>
    <p:sldId id="308" r:id="rId16"/>
    <p:sldId id="315" r:id="rId17"/>
    <p:sldId id="34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799B23B-EC83-4686-B30A-512413B5E67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256" autoAdjust="0"/>
  </p:normalViewPr>
  <p:slideViewPr>
    <p:cSldViewPr snapToGrid="0">
      <p:cViewPr>
        <p:scale>
          <a:sx n="118" d="100"/>
          <a:sy n="118" d="100"/>
        </p:scale>
        <p:origin x="-312" y="-72"/>
      </p:cViewPr>
      <p:guideLst>
        <p:guide orient="horz" pos="2160"/>
        <p:guide pos="3840"/>
      </p:guideLst>
    </p:cSldViewPr>
  </p:slideViewPr>
  <p:notesTextViewPr>
    <p:cViewPr>
      <p:scale>
        <a:sx n="1" d="1"/>
        <a:sy n="1" d="1"/>
      </p:scale>
      <p:origin x="0" y="0"/>
    </p:cViewPr>
  </p:notesTextViewPr>
  <p:sorterViewPr>
    <p:cViewPr>
      <p:scale>
        <a:sx n="100" d="100"/>
        <a:sy n="100" d="100"/>
      </p:scale>
      <p:origin x="0" y="387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3" Type="http://schemas.openxmlformats.org/officeDocument/2006/relationships/slide" Target="slides/slide2.xml" /><Relationship Id="rId21" Type="http://schemas.openxmlformats.org/officeDocument/2006/relationships/viewProps" Target="viewProp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presProps" Target="pres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tableStyles" Target="tableStyles.xml" /><Relationship Id="rId10" Type="http://schemas.openxmlformats.org/officeDocument/2006/relationships/slide" Target="slides/slide9.xml" /><Relationship Id="rId19" Type="http://schemas.openxmlformats.org/officeDocument/2006/relationships/notesMaster" Target="notesMasters/notesMaster1.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theme" Target="theme/theme1.xml" /></Relationships>
</file>

<file path=ppt/charts/_rels/chart1.xml.rels><?xml version="1.0" encoding="UTF-8" standalone="yes"?>
<Relationships xmlns="http://schemas.openxmlformats.org/package/2006/relationships"><Relationship Id="rId3" Type="http://schemas.openxmlformats.org/officeDocument/2006/relationships/oleObject" Target="file:///C:\Users\Kannan%20Rahul\Music\Simulation%20Experiment.xlsx" TargetMode="External" /><Relationship Id="rId2" Type="http://schemas.microsoft.com/office/2011/relationships/chartColorStyle" Target="colors1.xml" /><Relationship Id="rId1" Type="http://schemas.microsoft.com/office/2011/relationships/chartStyle" Target="style1.xml" /></Relationships>
</file>

<file path=ppt/charts/_rels/chart2.xml.rels><?xml version="1.0" encoding="UTF-8" standalone="yes"?>
<Relationships xmlns="http://schemas.openxmlformats.org/package/2006/relationships"><Relationship Id="rId3" Type="http://schemas.openxmlformats.org/officeDocument/2006/relationships/oleObject" Target="file:///C:\Users\Kannan%20Rahul\Music\Simulation%20Experiment.xlsx" TargetMode="External" /><Relationship Id="rId2" Type="http://schemas.microsoft.com/office/2011/relationships/chartColorStyle" Target="colors2.xml" /><Relationship Id="rId1" Type="http://schemas.microsoft.com/office/2011/relationships/chartStyle" Target="style2.xml" /></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1.xml" /><Relationship Id="rId2" Type="http://schemas.microsoft.com/office/2011/relationships/chartColorStyle" Target="colors3.xml" /><Relationship Id="rId1" Type="http://schemas.microsoft.com/office/2011/relationships/chartStyle" Target="style3.xml" /><Relationship Id="rId4" Type="http://schemas.openxmlformats.org/officeDocument/2006/relationships/oleObject" Target="file:///C:\Users\Kannan%20Rahul\Music\Simulation%20Experiment.xlsx" TargetMode="External" /></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FOS</c:v>
                </c:pt>
              </c:strCache>
            </c:strRef>
          </c:tx>
          <c:spPr>
            <a:ln w="28575" cap="rnd">
              <a:solidFill>
                <a:schemeClr val="accent1"/>
              </a:solidFill>
              <a:round/>
            </a:ln>
            <a:effectLst/>
          </c:spPr>
          <c:marker>
            <c:symbol val="none"/>
          </c:marker>
          <c:xVal>
            <c:numRef>
              <c:f>Sheet1!$A$2:$A$17</c:f>
              <c:numCache>
                <c:formatCode>General</c:formatCode>
                <c:ptCount val="16"/>
                <c:pt idx="0">
                  <c:v>0</c:v>
                </c:pt>
                <c:pt idx="1">
                  <c:v>5</c:v>
                </c:pt>
                <c:pt idx="2">
                  <c:v>10</c:v>
                </c:pt>
                <c:pt idx="3">
                  <c:v>15</c:v>
                </c:pt>
                <c:pt idx="4">
                  <c:v>20</c:v>
                </c:pt>
                <c:pt idx="5">
                  <c:v>25</c:v>
                </c:pt>
                <c:pt idx="6">
                  <c:v>30</c:v>
                </c:pt>
                <c:pt idx="7">
                  <c:v>35</c:v>
                </c:pt>
                <c:pt idx="8">
                  <c:v>40</c:v>
                </c:pt>
                <c:pt idx="9">
                  <c:v>45</c:v>
                </c:pt>
                <c:pt idx="10">
                  <c:v>50</c:v>
                </c:pt>
                <c:pt idx="11">
                  <c:v>60</c:v>
                </c:pt>
                <c:pt idx="12">
                  <c:v>70</c:v>
                </c:pt>
                <c:pt idx="13">
                  <c:v>80</c:v>
                </c:pt>
                <c:pt idx="14">
                  <c:v>90</c:v>
                </c:pt>
                <c:pt idx="15">
                  <c:v>100</c:v>
                </c:pt>
              </c:numCache>
            </c:numRef>
          </c:xVal>
          <c:yVal>
            <c:numRef>
              <c:f>Sheet1!$B$2:$B$17</c:f>
              <c:numCache>
                <c:formatCode>General</c:formatCode>
                <c:ptCount val="16"/>
                <c:pt idx="0">
                  <c:v>3.0529999999999999</c:v>
                </c:pt>
                <c:pt idx="1">
                  <c:v>2.4079999999999999</c:v>
                </c:pt>
                <c:pt idx="2">
                  <c:v>4.4340000000000002</c:v>
                </c:pt>
                <c:pt idx="3">
                  <c:v>4.82</c:v>
                </c:pt>
                <c:pt idx="4">
                  <c:v>5.1539999999999999</c:v>
                </c:pt>
                <c:pt idx="5">
                  <c:v>4.1230000000000002</c:v>
                </c:pt>
                <c:pt idx="6">
                  <c:v>3.4359999999999999</c:v>
                </c:pt>
                <c:pt idx="7">
                  <c:v>2.9449999999999998</c:v>
                </c:pt>
                <c:pt idx="8">
                  <c:v>2.577</c:v>
                </c:pt>
                <c:pt idx="9">
                  <c:v>2.2909999999999999</c:v>
                </c:pt>
                <c:pt idx="10">
                  <c:v>2.0619999999999998</c:v>
                </c:pt>
                <c:pt idx="11">
                  <c:v>1.718</c:v>
                </c:pt>
                <c:pt idx="12">
                  <c:v>1.4730000000000001</c:v>
                </c:pt>
                <c:pt idx="13">
                  <c:v>1.288</c:v>
                </c:pt>
                <c:pt idx="14">
                  <c:v>1.1140000000000001</c:v>
                </c:pt>
                <c:pt idx="15">
                  <c:v>0.97</c:v>
                </c:pt>
              </c:numCache>
            </c:numRef>
          </c:yVal>
          <c:smooth val="1"/>
          <c:extLst>
            <c:ext xmlns:c16="http://schemas.microsoft.com/office/drawing/2014/chart" uri="{C3380CC4-5D6E-409C-BE32-E72D297353CC}">
              <c16:uniqueId val="{00000000-DF3A-4016-BAE2-C145FB1B3C90}"/>
            </c:ext>
          </c:extLst>
        </c:ser>
        <c:ser>
          <c:idx val="1"/>
          <c:order val="1"/>
          <c:tx>
            <c:v>FOS = 2</c:v>
          </c:tx>
          <c:spPr>
            <a:ln w="28575" cap="rnd">
              <a:solidFill>
                <a:schemeClr val="accent2"/>
              </a:solidFill>
              <a:round/>
            </a:ln>
            <a:effectLst/>
          </c:spPr>
          <c:marker>
            <c:symbol val="none"/>
          </c:marker>
          <c:xVal>
            <c:numRef>
              <c:f>Sheet1!$A$2:$A$17</c:f>
              <c:numCache>
                <c:formatCode>General</c:formatCode>
                <c:ptCount val="16"/>
                <c:pt idx="0">
                  <c:v>0</c:v>
                </c:pt>
                <c:pt idx="1">
                  <c:v>5</c:v>
                </c:pt>
                <c:pt idx="2">
                  <c:v>10</c:v>
                </c:pt>
                <c:pt idx="3">
                  <c:v>15</c:v>
                </c:pt>
                <c:pt idx="4">
                  <c:v>20</c:v>
                </c:pt>
                <c:pt idx="5">
                  <c:v>25</c:v>
                </c:pt>
                <c:pt idx="6">
                  <c:v>30</c:v>
                </c:pt>
                <c:pt idx="7">
                  <c:v>35</c:v>
                </c:pt>
                <c:pt idx="8">
                  <c:v>40</c:v>
                </c:pt>
                <c:pt idx="9">
                  <c:v>45</c:v>
                </c:pt>
                <c:pt idx="10">
                  <c:v>50</c:v>
                </c:pt>
                <c:pt idx="11">
                  <c:v>60</c:v>
                </c:pt>
                <c:pt idx="12">
                  <c:v>70</c:v>
                </c:pt>
                <c:pt idx="13">
                  <c:v>80</c:v>
                </c:pt>
                <c:pt idx="14">
                  <c:v>90</c:v>
                </c:pt>
                <c:pt idx="15">
                  <c:v>100</c:v>
                </c:pt>
              </c:numCache>
            </c:numRef>
          </c:xVal>
          <c:yVal>
            <c:numRef>
              <c:f>Sheet1!$F$2:$F$17</c:f>
              <c:numCache>
                <c:formatCode>General</c:formatCode>
                <c:ptCount val="16"/>
                <c:pt idx="0">
                  <c:v>2</c:v>
                </c:pt>
                <c:pt idx="1">
                  <c:v>2</c:v>
                </c:pt>
                <c:pt idx="2">
                  <c:v>2</c:v>
                </c:pt>
                <c:pt idx="3">
                  <c:v>2</c:v>
                </c:pt>
                <c:pt idx="4">
                  <c:v>2</c:v>
                </c:pt>
                <c:pt idx="5">
                  <c:v>2</c:v>
                </c:pt>
                <c:pt idx="6">
                  <c:v>2</c:v>
                </c:pt>
                <c:pt idx="7">
                  <c:v>2</c:v>
                </c:pt>
                <c:pt idx="8">
                  <c:v>2</c:v>
                </c:pt>
                <c:pt idx="9">
                  <c:v>2</c:v>
                </c:pt>
                <c:pt idx="10">
                  <c:v>2</c:v>
                </c:pt>
                <c:pt idx="11">
                  <c:v>2</c:v>
                </c:pt>
                <c:pt idx="12">
                  <c:v>2</c:v>
                </c:pt>
                <c:pt idx="13">
                  <c:v>2</c:v>
                </c:pt>
                <c:pt idx="14">
                  <c:v>2</c:v>
                </c:pt>
                <c:pt idx="15">
                  <c:v>2</c:v>
                </c:pt>
              </c:numCache>
            </c:numRef>
          </c:yVal>
          <c:smooth val="1"/>
          <c:extLst>
            <c:ext xmlns:c16="http://schemas.microsoft.com/office/drawing/2014/chart" uri="{C3380CC4-5D6E-409C-BE32-E72D297353CC}">
              <c16:uniqueId val="{00000001-DF3A-4016-BAE2-C145FB1B3C90}"/>
            </c:ext>
          </c:extLst>
        </c:ser>
        <c:ser>
          <c:idx val="2"/>
          <c:order val="2"/>
          <c:tx>
            <c:v>Load = 50 kg</c:v>
          </c:tx>
          <c:spPr>
            <a:ln w="28575" cap="rnd">
              <a:solidFill>
                <a:schemeClr val="accent3"/>
              </a:solidFill>
              <a:round/>
            </a:ln>
            <a:effectLst/>
          </c:spPr>
          <c:marker>
            <c:symbol val="none"/>
          </c:marker>
          <c:xVal>
            <c:numRef>
              <c:f>Sheet1!$H$6:$H$11</c:f>
              <c:numCache>
                <c:formatCode>General</c:formatCode>
                <c:ptCount val="6"/>
                <c:pt idx="0">
                  <c:v>50</c:v>
                </c:pt>
                <c:pt idx="1">
                  <c:v>50</c:v>
                </c:pt>
                <c:pt idx="2">
                  <c:v>50</c:v>
                </c:pt>
                <c:pt idx="3">
                  <c:v>50</c:v>
                </c:pt>
                <c:pt idx="4">
                  <c:v>50</c:v>
                </c:pt>
                <c:pt idx="5">
                  <c:v>50</c:v>
                </c:pt>
              </c:numCache>
            </c:numRef>
          </c:xVal>
          <c:yVal>
            <c:numRef>
              <c:f>Sheet1!$I$6:$I$11</c:f>
              <c:numCache>
                <c:formatCode>General</c:formatCode>
                <c:ptCount val="6"/>
                <c:pt idx="0">
                  <c:v>1</c:v>
                </c:pt>
                <c:pt idx="1">
                  <c:v>2</c:v>
                </c:pt>
                <c:pt idx="2">
                  <c:v>3</c:v>
                </c:pt>
                <c:pt idx="3">
                  <c:v>4</c:v>
                </c:pt>
                <c:pt idx="4">
                  <c:v>5</c:v>
                </c:pt>
                <c:pt idx="5">
                  <c:v>6</c:v>
                </c:pt>
              </c:numCache>
            </c:numRef>
          </c:yVal>
          <c:smooth val="1"/>
          <c:extLst>
            <c:ext xmlns:c16="http://schemas.microsoft.com/office/drawing/2014/chart" uri="{C3380CC4-5D6E-409C-BE32-E72D297353CC}">
              <c16:uniqueId val="{00000002-DF3A-4016-BAE2-C145FB1B3C90}"/>
            </c:ext>
          </c:extLst>
        </c:ser>
        <c:dLbls>
          <c:showLegendKey val="0"/>
          <c:showVal val="0"/>
          <c:showCatName val="0"/>
          <c:showSerName val="0"/>
          <c:showPercent val="0"/>
          <c:showBubbleSize val="0"/>
        </c:dLbls>
        <c:axId val="181459584"/>
        <c:axId val="181273344"/>
      </c:scatterChart>
      <c:valAx>
        <c:axId val="181459584"/>
        <c:scaling>
          <c:orientation val="minMax"/>
          <c:max val="10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Load/kg</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1273344"/>
        <c:crosses val="autoZero"/>
        <c:crossBetween val="midCat"/>
      </c:valAx>
      <c:valAx>
        <c:axId val="1812733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FOS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1459584"/>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Sheet1!$C$1</c:f>
              <c:strCache>
                <c:ptCount val="1"/>
                <c:pt idx="0">
                  <c:v>Maximum Stress (Von Mises)/Mpa</c:v>
                </c:pt>
              </c:strCache>
            </c:strRef>
          </c:tx>
          <c:spPr>
            <a:ln w="19050" cap="rnd">
              <a:solidFill>
                <a:schemeClr val="accent2"/>
              </a:solidFill>
              <a:round/>
            </a:ln>
            <a:effectLst/>
          </c:spPr>
          <c:marker>
            <c:symbol val="none"/>
          </c:marker>
          <c:xVal>
            <c:numRef>
              <c:f>Sheet1!$A$2:$A$17</c:f>
              <c:numCache>
                <c:formatCode>General</c:formatCode>
                <c:ptCount val="16"/>
                <c:pt idx="0">
                  <c:v>0</c:v>
                </c:pt>
                <c:pt idx="1">
                  <c:v>5</c:v>
                </c:pt>
                <c:pt idx="2">
                  <c:v>10</c:v>
                </c:pt>
                <c:pt idx="3">
                  <c:v>15</c:v>
                </c:pt>
                <c:pt idx="4">
                  <c:v>20</c:v>
                </c:pt>
                <c:pt idx="5">
                  <c:v>25</c:v>
                </c:pt>
                <c:pt idx="6">
                  <c:v>30</c:v>
                </c:pt>
                <c:pt idx="7">
                  <c:v>35</c:v>
                </c:pt>
                <c:pt idx="8">
                  <c:v>40</c:v>
                </c:pt>
                <c:pt idx="9">
                  <c:v>45</c:v>
                </c:pt>
                <c:pt idx="10">
                  <c:v>50</c:v>
                </c:pt>
                <c:pt idx="11">
                  <c:v>60</c:v>
                </c:pt>
                <c:pt idx="12">
                  <c:v>70</c:v>
                </c:pt>
                <c:pt idx="13">
                  <c:v>80</c:v>
                </c:pt>
                <c:pt idx="14">
                  <c:v>90</c:v>
                </c:pt>
                <c:pt idx="15">
                  <c:v>100</c:v>
                </c:pt>
              </c:numCache>
            </c:numRef>
          </c:xVal>
          <c:yVal>
            <c:numRef>
              <c:f>Sheet1!$C$2:$C$17</c:f>
              <c:numCache>
                <c:formatCode>General</c:formatCode>
                <c:ptCount val="16"/>
                <c:pt idx="0">
                  <c:v>200.1</c:v>
                </c:pt>
                <c:pt idx="1">
                  <c:v>197.8</c:v>
                </c:pt>
                <c:pt idx="2">
                  <c:v>167.1</c:v>
                </c:pt>
                <c:pt idx="3">
                  <c:v>179.3</c:v>
                </c:pt>
                <c:pt idx="4">
                  <c:v>184.7</c:v>
                </c:pt>
                <c:pt idx="5">
                  <c:v>195.1</c:v>
                </c:pt>
                <c:pt idx="6">
                  <c:v>221.4</c:v>
                </c:pt>
                <c:pt idx="7">
                  <c:v>272</c:v>
                </c:pt>
                <c:pt idx="8">
                  <c:v>322.8</c:v>
                </c:pt>
                <c:pt idx="9">
                  <c:v>373.9</c:v>
                </c:pt>
                <c:pt idx="10">
                  <c:v>425</c:v>
                </c:pt>
                <c:pt idx="11">
                  <c:v>527.70000000000005</c:v>
                </c:pt>
                <c:pt idx="12">
                  <c:v>629.9</c:v>
                </c:pt>
                <c:pt idx="13">
                  <c:v>732.9</c:v>
                </c:pt>
                <c:pt idx="14">
                  <c:v>836.1</c:v>
                </c:pt>
                <c:pt idx="15">
                  <c:v>938.6</c:v>
                </c:pt>
              </c:numCache>
            </c:numRef>
          </c:yVal>
          <c:smooth val="1"/>
          <c:extLst>
            <c:ext xmlns:c16="http://schemas.microsoft.com/office/drawing/2014/chart" uri="{C3380CC4-5D6E-409C-BE32-E72D297353CC}">
              <c16:uniqueId val="{00000000-DDFC-4BDE-AA5A-E386F1357D11}"/>
            </c:ext>
          </c:extLst>
        </c:ser>
        <c:dLbls>
          <c:showLegendKey val="0"/>
          <c:showVal val="0"/>
          <c:showCatName val="0"/>
          <c:showSerName val="0"/>
          <c:showPercent val="0"/>
          <c:showBubbleSize val="0"/>
        </c:dLbls>
        <c:axId val="181295744"/>
        <c:axId val="181326592"/>
      </c:scatterChart>
      <c:valAx>
        <c:axId val="181295744"/>
        <c:scaling>
          <c:orientation val="minMax"/>
          <c:max val="10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Load/kg</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1326592"/>
        <c:crosses val="autoZero"/>
        <c:crossBetween val="midCat"/>
      </c:valAx>
      <c:valAx>
        <c:axId val="1813265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Von</a:t>
                </a:r>
                <a:r>
                  <a:rPr lang="en-IN" baseline="0" dirty="0"/>
                  <a:t> </a:t>
                </a:r>
                <a:r>
                  <a:rPr lang="en-IN" baseline="0" dirty="0" err="1"/>
                  <a:t>Mises</a:t>
                </a:r>
                <a:r>
                  <a:rPr lang="en-IN" baseline="0" dirty="0"/>
                  <a:t> Stress/</a:t>
                </a:r>
                <a:r>
                  <a:rPr lang="en-IN" baseline="0" dirty="0" err="1"/>
                  <a:t>MPa</a:t>
                </a:r>
                <a:endParaRPr lang="en-IN" baseline="0"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129574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smoothMarker"/>
        <c:varyColors val="0"/>
        <c:ser>
          <c:idx val="0"/>
          <c:order val="0"/>
          <c:tx>
            <c:v>Stress</c:v>
          </c:tx>
          <c:spPr>
            <a:ln w="25400" cap="rnd">
              <a:solidFill>
                <a:schemeClr val="accent6"/>
              </a:solidFill>
              <a:round/>
            </a:ln>
            <a:effectLst/>
          </c:spPr>
          <c:marker>
            <c:symbol val="none"/>
          </c:marker>
          <c:xVal>
            <c:numRef>
              <c:f>Sheet1!$E$2:$E$17</c:f>
              <c:numCache>
                <c:formatCode>General</c:formatCode>
                <c:ptCount val="16"/>
                <c:pt idx="0">
                  <c:v>1.7080000000000001E-3</c:v>
                </c:pt>
                <c:pt idx="1">
                  <c:v>1.519E-3</c:v>
                </c:pt>
                <c:pt idx="2">
                  <c:v>1.31E-3</c:v>
                </c:pt>
                <c:pt idx="3">
                  <c:v>1.433E-3</c:v>
                </c:pt>
                <c:pt idx="4">
                  <c:v>1.49E-3</c:v>
                </c:pt>
                <c:pt idx="5">
                  <c:v>1.567E-3</c:v>
                </c:pt>
                <c:pt idx="6">
                  <c:v>1.658E-3</c:v>
                </c:pt>
                <c:pt idx="7">
                  <c:v>1.825E-3</c:v>
                </c:pt>
                <c:pt idx="8">
                  <c:v>2.2030000000000001E-3</c:v>
                </c:pt>
                <c:pt idx="9">
                  <c:v>2.5869999999999999E-3</c:v>
                </c:pt>
                <c:pt idx="10">
                  <c:v>2.9740000000000001E-3</c:v>
                </c:pt>
                <c:pt idx="11">
                  <c:v>3.754E-3</c:v>
                </c:pt>
                <c:pt idx="12">
                  <c:v>4.5329999999999997E-3</c:v>
                </c:pt>
                <c:pt idx="13">
                  <c:v>5.3200000000000001E-3</c:v>
                </c:pt>
                <c:pt idx="14">
                  <c:v>6.1079999999999997E-3</c:v>
                </c:pt>
                <c:pt idx="15">
                  <c:v>6.8929999999999998E-3</c:v>
                </c:pt>
              </c:numCache>
            </c:numRef>
          </c:xVal>
          <c:yVal>
            <c:numRef>
              <c:f>Sheet1!$C$2:$C$17</c:f>
              <c:numCache>
                <c:formatCode>General</c:formatCode>
                <c:ptCount val="16"/>
                <c:pt idx="0">
                  <c:v>200.1</c:v>
                </c:pt>
                <c:pt idx="1">
                  <c:v>197.8</c:v>
                </c:pt>
                <c:pt idx="2">
                  <c:v>167.1</c:v>
                </c:pt>
                <c:pt idx="3">
                  <c:v>179.3</c:v>
                </c:pt>
                <c:pt idx="4">
                  <c:v>184.7</c:v>
                </c:pt>
                <c:pt idx="5">
                  <c:v>195.1</c:v>
                </c:pt>
                <c:pt idx="6">
                  <c:v>221.4</c:v>
                </c:pt>
                <c:pt idx="7">
                  <c:v>272</c:v>
                </c:pt>
                <c:pt idx="8">
                  <c:v>322.8</c:v>
                </c:pt>
                <c:pt idx="9">
                  <c:v>373.9</c:v>
                </c:pt>
                <c:pt idx="10">
                  <c:v>425</c:v>
                </c:pt>
                <c:pt idx="11">
                  <c:v>527.70000000000005</c:v>
                </c:pt>
                <c:pt idx="12">
                  <c:v>629.9</c:v>
                </c:pt>
                <c:pt idx="13">
                  <c:v>732.9</c:v>
                </c:pt>
                <c:pt idx="14">
                  <c:v>836.1</c:v>
                </c:pt>
                <c:pt idx="15">
                  <c:v>938.6</c:v>
                </c:pt>
              </c:numCache>
            </c:numRef>
          </c:yVal>
          <c:smooth val="1"/>
          <c:extLst>
            <c:ext xmlns:c16="http://schemas.microsoft.com/office/drawing/2014/chart" uri="{C3380CC4-5D6E-409C-BE32-E72D297353CC}">
              <c16:uniqueId val="{00000000-F27C-44D9-B1C3-73206D1065F2}"/>
            </c:ext>
          </c:extLst>
        </c:ser>
        <c:dLbls>
          <c:showLegendKey val="0"/>
          <c:showVal val="0"/>
          <c:showCatName val="0"/>
          <c:showSerName val="0"/>
          <c:showPercent val="0"/>
          <c:showBubbleSize val="0"/>
        </c:dLbls>
        <c:axId val="181379840"/>
        <c:axId val="181381760"/>
      </c:scatterChart>
      <c:valAx>
        <c:axId val="18137984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Strain</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1381760"/>
        <c:crosses val="autoZero"/>
        <c:crossBetween val="midCat"/>
      </c:valAx>
      <c:valAx>
        <c:axId val="1813817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Stress/</a:t>
                </a:r>
                <a:r>
                  <a:rPr lang="en-IN" dirty="0" err="1"/>
                  <a:t>MPa</a:t>
                </a:r>
                <a:endParaRPr lang="en-IN"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137984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BD4573-58E7-4156-A133-2731F5F8D1A6}" type="datetimeFigureOut">
              <a:rPr lang="en-US" smtClean="0"/>
              <a:t>6/17/2022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3B0CF2-7F87-4E02-A248-870047730F99}" type="slidenum">
              <a:rPr lang="en-US" smtClean="0"/>
              <a:t>‹#›</a:t>
            </a:fld>
            <a:endParaRPr lang="en-US"/>
          </a:p>
        </p:txBody>
      </p:sp>
    </p:spTree>
    <p:extLst>
      <p:ext uri="{BB962C8B-B14F-4D97-AF65-F5344CB8AC3E}">
        <p14:creationId xmlns:p14="http://schemas.microsoft.com/office/powerpoint/2010/main" val="3614981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3B0CF2-7F87-4E02-A248-870047730F99}" type="slidenum">
              <a:rPr lang="en-US" smtClean="0"/>
              <a:t>1</a:t>
            </a:fld>
            <a:endParaRPr lang="en-US"/>
          </a:p>
        </p:txBody>
      </p:sp>
    </p:spTree>
    <p:extLst>
      <p:ext uri="{BB962C8B-B14F-4D97-AF65-F5344CB8AC3E}">
        <p14:creationId xmlns:p14="http://schemas.microsoft.com/office/powerpoint/2010/main" val="1495133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61F2D82-1890-4BB0-AFB2-2999A5618594}" type="datetime1">
              <a:rPr lang="en-US" smtClean="0"/>
              <a:t>6/17/2022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flipV="1">
            <a:off x="3048" y="5937956"/>
            <a:ext cx="8241" cy="56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flipV="1">
            <a:off x="3048" y="5937956"/>
            <a:ext cx="8241" cy="564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8FF80C-364E-4584-8539-C232F1445282}" type="datetime1">
              <a:rPr lang="en-US" smtClean="0"/>
              <a:t>6/17/2022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35770C-7C10-4154-A4AA-47D4B5A2B29B}" type="datetime1">
              <a:rPr lang="en-US" smtClean="0"/>
              <a:t>6/17/2022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026E1C-806E-457E-A71D-99C4A3C6D39E}" type="datetime1">
              <a:rPr lang="en-US" smtClean="0"/>
              <a:t>6/17/2022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766BAC-B5A6-4705-8457-11C623C0BDAA}" type="datetime1">
              <a:rPr lang="en-US" smtClean="0"/>
              <a:t>6/17/2022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B6C22A4-81B5-4F45-95C4-D8BEC7878762}" type="datetime1">
              <a:rPr lang="en-US" smtClean="0"/>
              <a:t>6/17/2022</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9269B43-1B3C-4F3F-9255-F62B891CF072}" type="datetime1">
              <a:rPr lang="en-US" smtClean="0"/>
              <a:t>6/17/2022</a:t>
            </a:fld>
            <a:endParaRPr lang="en-US"/>
          </a:p>
        </p:txBody>
      </p:sp>
      <p:sp>
        <p:nvSpPr>
          <p:cNvPr id="8" name="Footer Placeholder 7"/>
          <p:cNvSpPr>
            <a:spLocks noGrp="1"/>
          </p:cNvSpPr>
          <p:nvPr>
            <p:ph type="ftr" sz="quarter" idx="11"/>
          </p:nvPr>
        </p:nvSpPr>
        <p:spPr/>
        <p:txBody>
          <a:bodyPr/>
          <a:lstStyle/>
          <a:p>
            <a:r>
              <a:rPr lang="en-US"/>
              <a:t>Add a footer</a:t>
            </a:r>
            <a:endParaRPr lang="en-US" dirty="0"/>
          </a:p>
        </p:txBody>
      </p:sp>
      <p:sp>
        <p:nvSpPr>
          <p:cNvPr id="9" name="Slide Number Placeholder 8"/>
          <p:cNvSpPr>
            <a:spLocks noGrp="1"/>
          </p:cNvSpPr>
          <p:nvPr>
            <p:ph type="sldNum" sz="quarter" idx="12"/>
          </p:nvPr>
        </p:nvSpPr>
        <p:spPr/>
        <p:txBody>
          <a:bodyPr/>
          <a:lstStyle/>
          <a:p>
            <a:fld id="{401CF334-2D5C-4859-84A6-CA7E6E43FAEB}" type="slidenum">
              <a:rPr lang="en-US" smtClean="0"/>
              <a:t>‹#›</a:t>
            </a:fld>
            <a:endParaRPr lang="en-US"/>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25CF4F7-B92A-42BB-8226-EFB8821B24F8}" type="datetime1">
              <a:rPr lang="en-US" smtClean="0"/>
              <a:t>6/17/2022</a:t>
            </a:fld>
            <a:endParaRPr lang="en-US"/>
          </a:p>
        </p:txBody>
      </p:sp>
      <p:sp>
        <p:nvSpPr>
          <p:cNvPr id="4" name="Footer Placeholder 3"/>
          <p:cNvSpPr>
            <a:spLocks noGrp="1"/>
          </p:cNvSpPr>
          <p:nvPr>
            <p:ph type="ftr" sz="quarter" idx="11"/>
          </p:nvPr>
        </p:nvSpPr>
        <p:spPr/>
        <p:txBody>
          <a:bodyPr/>
          <a:lstStyle/>
          <a:p>
            <a:r>
              <a:rPr lang="en-US"/>
              <a:t>Add a footer</a:t>
            </a:r>
            <a:endParaRPr lang="en-US" dirty="0"/>
          </a:p>
        </p:txBody>
      </p:sp>
      <p:sp>
        <p:nvSpPr>
          <p:cNvPr id="5" name="Slide Number Placeholder 4"/>
          <p:cNvSpPr>
            <a:spLocks noGrp="1"/>
          </p:cNvSpPr>
          <p:nvPr>
            <p:ph type="sldNum" sz="quarter" idx="12"/>
          </p:nvPr>
        </p:nvSpPr>
        <p:spPr/>
        <p:txBody>
          <a:bodyPr/>
          <a:lstStyle/>
          <a:p>
            <a:fld id="{401CF334-2D5C-4859-84A6-CA7E6E43FAEB}"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7D1B77-ECF6-4E72-A354-1B207A11DBEC}" type="datetime1">
              <a:rPr lang="en-US" smtClean="0"/>
              <a:t>6/17/2022</a:t>
            </a:fld>
            <a:endParaRPr lang="en-US"/>
          </a:p>
        </p:txBody>
      </p:sp>
      <p:sp>
        <p:nvSpPr>
          <p:cNvPr id="3" name="Footer Placeholder 2"/>
          <p:cNvSpPr>
            <a:spLocks noGrp="1"/>
          </p:cNvSpPr>
          <p:nvPr>
            <p:ph type="ftr" sz="quarter" idx="11"/>
          </p:nvPr>
        </p:nvSpPr>
        <p:spPr/>
        <p:txBody>
          <a:bodyPr/>
          <a:lstStyle/>
          <a:p>
            <a:r>
              <a:rPr lang="en-US"/>
              <a:t>Add a footer</a:t>
            </a:r>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848294F-86B7-457B-A789-1F79D688A0CD}" type="datetime1">
              <a:rPr lang="en-US" smtClean="0"/>
              <a:t>6/17/2022</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2FEC2BA-3D99-46AE-A64E-A90082451752}" type="datetime1">
              <a:rPr lang="en-US" smtClean="0"/>
              <a:t>6/17/2022</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defRPr>
            </a:lvl1pPr>
          </a:lstStyle>
          <a:p>
            <a:fld id="{7AAC51DA-5132-4F67-B6AF-F4C6AD123EC1}" type="datetime1">
              <a:rPr lang="en-US" smtClean="0"/>
              <a:t>6/17/2022</a:t>
            </a:fld>
            <a:endParaRPr lang="en-US" dirty="0"/>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r>
              <a:rPr lang="en-US"/>
              <a:t>Add a footer</a:t>
            </a:r>
            <a:endParaRPr lang="en-US" dirty="0"/>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fld id="{401CF334-2D5C-4859-84A6-CA7E6E43FAE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chart" Target="../charts/chart1.xml"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3" Type="http://schemas.openxmlformats.org/officeDocument/2006/relationships/chart" Target="../charts/chart3.xml" /><Relationship Id="rId2" Type="http://schemas.openxmlformats.org/officeDocument/2006/relationships/chart" Target="../charts/chart2.xml"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8" Type="http://schemas.openxmlformats.org/officeDocument/2006/relationships/image" Target="../media/image19.png" /><Relationship Id="rId3" Type="http://schemas.openxmlformats.org/officeDocument/2006/relationships/video" Target="../media/media4.avi" /><Relationship Id="rId7" Type="http://schemas.openxmlformats.org/officeDocument/2006/relationships/image" Target="../media/image18.png" /><Relationship Id="rId2" Type="http://schemas.microsoft.com/office/2007/relationships/media" Target="../media/media4.avi" /><Relationship Id="rId1" Type="http://schemas.openxmlformats.org/officeDocument/2006/relationships/tags" Target="../tags/tag1.xml" /><Relationship Id="rId6" Type="http://schemas.openxmlformats.org/officeDocument/2006/relationships/slideLayout" Target="../slideLayouts/slideLayout4.xml" /><Relationship Id="rId5" Type="http://schemas.openxmlformats.org/officeDocument/2006/relationships/video" Target="../media/media5.avi" /><Relationship Id="rId4" Type="http://schemas.microsoft.com/office/2007/relationships/media" Target="../media/media5.avi"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3" Type="http://schemas.openxmlformats.org/officeDocument/2006/relationships/image" Target="../media/image3.jpeg" /><Relationship Id="rId2" Type="http://schemas.openxmlformats.org/officeDocument/2006/relationships/image" Target="../media/image2.jpeg" /><Relationship Id="rId1" Type="http://schemas.openxmlformats.org/officeDocument/2006/relationships/slideLayout" Target="../slideLayouts/slideLayout2.xml" /><Relationship Id="rId5" Type="http://schemas.openxmlformats.org/officeDocument/2006/relationships/image" Target="../media/image5.jpeg" /><Relationship Id="rId4" Type="http://schemas.openxmlformats.org/officeDocument/2006/relationships/image" Target="../media/image4.png" /></Relationships>
</file>

<file path=ppt/slides/_rels/slide3.xml.rels><?xml version="1.0" encoding="UTF-8" standalone="yes"?>
<Relationships xmlns="http://schemas.openxmlformats.org/package/2006/relationships"><Relationship Id="rId3" Type="http://schemas.openxmlformats.org/officeDocument/2006/relationships/image" Target="../media/image7.jpeg" /><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7.png" /><Relationship Id="rId1" Type="http://schemas.openxmlformats.org/officeDocument/2006/relationships/slideLayout" Target="../slideLayouts/slideLayout2.xml" /><Relationship Id="rId5" Type="http://schemas.openxmlformats.org/officeDocument/2006/relationships/image" Target="../media/image11.png" /><Relationship Id="rId4" Type="http://schemas.openxmlformats.org/officeDocument/2006/relationships/image" Target="../media/image10.png" /></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video" Target="../media/media1.avi" /><Relationship Id="rId1" Type="http://schemas.microsoft.com/office/2007/relationships/media" Target="../media/media1.avi" /><Relationship Id="rId5" Type="http://schemas.openxmlformats.org/officeDocument/2006/relationships/image" Target="../media/image13.jpeg" /><Relationship Id="rId4" Type="http://schemas.openxmlformats.org/officeDocument/2006/relationships/image" Target="../media/image12.png" /></Relationships>
</file>

<file path=ppt/slides/_rels/slide7.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3" Type="http://schemas.microsoft.com/office/2007/relationships/media" Target="../media/media3.wmv" /><Relationship Id="rId7" Type="http://schemas.openxmlformats.org/officeDocument/2006/relationships/image" Target="../media/image17.png" /><Relationship Id="rId2" Type="http://schemas.openxmlformats.org/officeDocument/2006/relationships/video" Target="../media/media2.wmv" /><Relationship Id="rId1" Type="http://schemas.microsoft.com/office/2007/relationships/media" Target="../media/media2.wmv" /><Relationship Id="rId6" Type="http://schemas.openxmlformats.org/officeDocument/2006/relationships/image" Target="../media/image16.png" /><Relationship Id="rId5" Type="http://schemas.openxmlformats.org/officeDocument/2006/relationships/slideLayout" Target="../slideLayouts/slideLayout4.xml" /><Relationship Id="rId4" Type="http://schemas.openxmlformats.org/officeDocument/2006/relationships/video" Target="../media/media3.wmv"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30279" y="1453063"/>
            <a:ext cx="10468864" cy="1575786"/>
          </a:xfrm>
        </p:spPr>
        <p:txBody>
          <a:bodyPr>
            <a:noAutofit/>
          </a:bodyPr>
          <a:lstStyle/>
          <a:p>
            <a:pPr algn="ctr"/>
            <a:r>
              <a:rPr lang="en-US" sz="3600" dirty="0"/>
              <a:t>Design of Upper-body exoskeleton with</a:t>
            </a:r>
            <a:br>
              <a:rPr lang="en-US" sz="3600" dirty="0"/>
            </a:br>
            <a:r>
              <a:rPr lang="en-US" sz="3600" dirty="0"/>
              <a:t>Multifilament muscle actuation and Biomimetic Support </a:t>
            </a:r>
            <a:endParaRPr lang="en-IN" sz="3600" dirty="0"/>
          </a:p>
        </p:txBody>
      </p:sp>
      <p:sp>
        <p:nvSpPr>
          <p:cNvPr id="2" name="Slide Number Placeholder 1">
            <a:extLst>
              <a:ext uri="{FF2B5EF4-FFF2-40B4-BE49-F238E27FC236}">
                <a16:creationId xmlns:a16="http://schemas.microsoft.com/office/drawing/2014/main" id="{ABF17CEF-B6F5-4C9F-87A0-407DADC2FE21}"/>
              </a:ext>
            </a:extLst>
          </p:cNvPr>
          <p:cNvSpPr>
            <a:spLocks noGrp="1"/>
          </p:cNvSpPr>
          <p:nvPr>
            <p:ph type="sldNum" sz="quarter" idx="12"/>
          </p:nvPr>
        </p:nvSpPr>
        <p:spPr/>
        <p:txBody>
          <a:bodyPr/>
          <a:lstStyle/>
          <a:p>
            <a:fld id="{401CF334-2D5C-4859-84A6-CA7E6E43FAEB}" type="slidenum">
              <a:rPr lang="en-US" smtClean="0"/>
              <a:t>1</a:t>
            </a:fld>
            <a:endParaRPr lang="en-US" dirty="0"/>
          </a:p>
        </p:txBody>
      </p:sp>
      <p:sp>
        <p:nvSpPr>
          <p:cNvPr id="3" name="TextBox 2"/>
          <p:cNvSpPr txBox="1"/>
          <p:nvPr/>
        </p:nvSpPr>
        <p:spPr>
          <a:xfrm>
            <a:off x="590720" y="3811348"/>
            <a:ext cx="9265380" cy="646331"/>
          </a:xfrm>
          <a:prstGeom prst="rect">
            <a:avLst/>
          </a:prstGeom>
          <a:noFill/>
        </p:spPr>
        <p:txBody>
          <a:bodyPr wrap="square" rtlCol="0">
            <a:spAutoFit/>
          </a:bodyPr>
          <a:lstStyle/>
          <a:p>
            <a:r>
              <a:rPr lang="en-US" dirty="0"/>
              <a:t>Authors :</a:t>
            </a:r>
            <a:r>
              <a:rPr lang="en-US" dirty="0" err="1"/>
              <a:t>Soorya</a:t>
            </a:r>
            <a:r>
              <a:rPr lang="en-US" dirty="0"/>
              <a:t> Narayanan, Rahul KS , </a:t>
            </a:r>
            <a:r>
              <a:rPr lang="en-US" dirty="0" err="1"/>
              <a:t>Hyder</a:t>
            </a:r>
            <a:r>
              <a:rPr lang="en-US" dirty="0"/>
              <a:t> </a:t>
            </a:r>
            <a:r>
              <a:rPr lang="en-US" dirty="0" err="1"/>
              <a:t>Mundoly</a:t>
            </a:r>
            <a:r>
              <a:rPr lang="en-US" dirty="0"/>
              <a:t>, </a:t>
            </a:r>
            <a:r>
              <a:rPr lang="en-US" dirty="0" err="1"/>
              <a:t>Arshed</a:t>
            </a:r>
            <a:r>
              <a:rPr lang="en-US" dirty="0"/>
              <a:t> Ahmed , </a:t>
            </a:r>
            <a:r>
              <a:rPr lang="en-US" dirty="0" err="1"/>
              <a:t>Sandip</a:t>
            </a:r>
            <a:r>
              <a:rPr lang="en-US" dirty="0"/>
              <a:t> </a:t>
            </a:r>
            <a:r>
              <a:rPr lang="en-US" dirty="0" err="1"/>
              <a:t>Rudha</a:t>
            </a:r>
            <a:r>
              <a:rPr lang="en-US" dirty="0"/>
              <a:t> </a:t>
            </a:r>
            <a:r>
              <a:rPr lang="en-US" dirty="0" err="1"/>
              <a:t>Budhe</a:t>
            </a:r>
            <a:r>
              <a:rPr lang="en-US" dirty="0"/>
              <a:t> ,</a:t>
            </a:r>
            <a:r>
              <a:rPr lang="en-US" dirty="0" err="1"/>
              <a:t>Gangadhara</a:t>
            </a:r>
            <a:r>
              <a:rPr lang="en-US" dirty="0"/>
              <a:t> </a:t>
            </a:r>
            <a:r>
              <a:rPr lang="en-US" dirty="0" err="1"/>
              <a:t>Kiran</a:t>
            </a:r>
            <a:r>
              <a:rPr lang="en-US" dirty="0"/>
              <a:t> Kumar</a:t>
            </a:r>
            <a:endParaRPr lang="en-IN" dirty="0"/>
          </a:p>
        </p:txBody>
      </p:sp>
    </p:spTree>
    <p:extLst>
      <p:ext uri="{BB962C8B-B14F-4D97-AF65-F5344CB8AC3E}">
        <p14:creationId xmlns:p14="http://schemas.microsoft.com/office/powerpoint/2010/main" val="3549628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88C06-58B0-4CD4-B5A1-AADCFCAAEF14}"/>
              </a:ext>
            </a:extLst>
          </p:cNvPr>
          <p:cNvSpPr>
            <a:spLocks noGrp="1"/>
          </p:cNvSpPr>
          <p:nvPr>
            <p:ph type="title"/>
          </p:nvPr>
        </p:nvSpPr>
        <p:spPr>
          <a:xfrm>
            <a:off x="609600" y="1038226"/>
            <a:ext cx="10972800" cy="718084"/>
          </a:xfrm>
        </p:spPr>
        <p:txBody>
          <a:bodyPr>
            <a:normAutofit/>
          </a:bodyPr>
          <a:lstStyle/>
          <a:p>
            <a:r>
              <a:rPr lang="en-IN" sz="2200" b="1" dirty="0">
                <a:cs typeface="Times New Roman" panose="02020603050405020304" pitchFamily="18" charset="0"/>
              </a:rPr>
              <a:t>3. Mechanical design:</a:t>
            </a:r>
            <a:endParaRPr lang="en-US" sz="2200" b="1" dirty="0">
              <a:cs typeface="Times New Roman" panose="02020603050405020304" pitchFamily="18" charset="0"/>
            </a:endParaRPr>
          </a:p>
        </p:txBody>
      </p:sp>
      <p:sp>
        <p:nvSpPr>
          <p:cNvPr id="8" name="Content Placeholder 7">
            <a:extLst>
              <a:ext uri="{FF2B5EF4-FFF2-40B4-BE49-F238E27FC236}">
                <a16:creationId xmlns:a16="http://schemas.microsoft.com/office/drawing/2014/main" id="{11A45D3A-AA6D-4950-949D-7E55FB3503C3}"/>
              </a:ext>
            </a:extLst>
          </p:cNvPr>
          <p:cNvSpPr>
            <a:spLocks noGrp="1"/>
          </p:cNvSpPr>
          <p:nvPr>
            <p:ph idx="1"/>
          </p:nvPr>
        </p:nvSpPr>
        <p:spPr/>
        <p:txBody>
          <a:bodyPr/>
          <a:lstStyle/>
          <a:p>
            <a:r>
              <a:rPr lang="en-IN" sz="1800" i="1" dirty="0">
                <a:effectLst/>
                <a:latin typeface="Times New Roman" panose="02020603050405020304" pitchFamily="18" charset="0"/>
                <a:ea typeface="Times New Roman" panose="02020603050405020304" pitchFamily="18" charset="0"/>
              </a:rPr>
              <a:t>Variation of FOS w.r.t Load</a:t>
            </a:r>
          </a:p>
          <a:p>
            <a:endParaRPr lang="en-US" dirty="0"/>
          </a:p>
        </p:txBody>
      </p:sp>
      <p:sp>
        <p:nvSpPr>
          <p:cNvPr id="3" name="Slide Number Placeholder 2">
            <a:extLst>
              <a:ext uri="{FF2B5EF4-FFF2-40B4-BE49-F238E27FC236}">
                <a16:creationId xmlns:a16="http://schemas.microsoft.com/office/drawing/2014/main" id="{AAD0D7C2-4AA0-4D64-9F36-565D358B0672}"/>
              </a:ext>
            </a:extLst>
          </p:cNvPr>
          <p:cNvSpPr>
            <a:spLocks noGrp="1"/>
          </p:cNvSpPr>
          <p:nvPr>
            <p:ph type="sldNum" sz="quarter" idx="12"/>
          </p:nvPr>
        </p:nvSpPr>
        <p:spPr/>
        <p:txBody>
          <a:bodyPr/>
          <a:lstStyle/>
          <a:p>
            <a:fld id="{401CF334-2D5C-4859-84A6-CA7E6E43FAEB}" type="slidenum">
              <a:rPr lang="en-US" smtClean="0"/>
              <a:t>10</a:t>
            </a:fld>
            <a:endParaRPr lang="en-US"/>
          </a:p>
        </p:txBody>
      </p:sp>
      <p:graphicFrame>
        <p:nvGraphicFramePr>
          <p:cNvPr id="9" name="Chart 8">
            <a:extLst>
              <a:ext uri="{FF2B5EF4-FFF2-40B4-BE49-F238E27FC236}">
                <a16:creationId xmlns:a16="http://schemas.microsoft.com/office/drawing/2014/main" id="{9B178B22-B637-4C32-8BAB-B0C3668ED219}"/>
              </a:ext>
            </a:extLst>
          </p:cNvPr>
          <p:cNvGraphicFramePr/>
          <p:nvPr>
            <p:extLst>
              <p:ext uri="{D42A27DB-BD31-4B8C-83A1-F6EECF244321}">
                <p14:modId xmlns:p14="http://schemas.microsoft.com/office/powerpoint/2010/main" val="4011003319"/>
              </p:ext>
            </p:extLst>
          </p:nvPr>
        </p:nvGraphicFramePr>
        <p:xfrm>
          <a:off x="2463282" y="2603240"/>
          <a:ext cx="7464489" cy="361094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55676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6B110D-EE5E-4FB2-BD0F-0520C4832DA4}"/>
              </a:ext>
            </a:extLst>
          </p:cNvPr>
          <p:cNvSpPr>
            <a:spLocks noGrp="1"/>
          </p:cNvSpPr>
          <p:nvPr>
            <p:ph idx="1"/>
          </p:nvPr>
        </p:nvSpPr>
        <p:spPr>
          <a:xfrm>
            <a:off x="609600" y="876301"/>
            <a:ext cx="10972800" cy="5448300"/>
          </a:xfrm>
        </p:spPr>
        <p:txBody>
          <a:bodyPr/>
          <a:lstStyle/>
          <a:p>
            <a:r>
              <a:rPr lang="en-IN" sz="1800" i="1" dirty="0">
                <a:effectLst/>
                <a:latin typeface="Times New Roman" panose="02020603050405020304" pitchFamily="18" charset="0"/>
                <a:ea typeface="Times New Roman" panose="02020603050405020304" pitchFamily="18" charset="0"/>
              </a:rPr>
              <a:t>Variation in Stress w.r.t Load</a:t>
            </a:r>
          </a:p>
          <a:p>
            <a:endParaRPr lang="en-IN" sz="1800" i="1" dirty="0">
              <a:latin typeface="Times New Roman" panose="02020603050405020304" pitchFamily="18" charset="0"/>
              <a:ea typeface="Times New Roman" panose="02020603050405020304" pitchFamily="18" charset="0"/>
            </a:endParaRPr>
          </a:p>
          <a:p>
            <a:endParaRPr lang="en-IN" sz="1800" i="1" dirty="0">
              <a:effectLst/>
              <a:latin typeface="Times New Roman" panose="02020603050405020304" pitchFamily="18" charset="0"/>
              <a:ea typeface="Times New Roman" panose="02020603050405020304" pitchFamily="18" charset="0"/>
            </a:endParaRPr>
          </a:p>
          <a:p>
            <a:endParaRPr lang="en-IN" sz="1800" i="1" dirty="0">
              <a:latin typeface="Times New Roman" panose="02020603050405020304" pitchFamily="18" charset="0"/>
              <a:ea typeface="Times New Roman" panose="02020603050405020304" pitchFamily="18" charset="0"/>
            </a:endParaRPr>
          </a:p>
          <a:p>
            <a:endParaRPr lang="en-IN" sz="1800" i="1" dirty="0">
              <a:effectLst/>
              <a:latin typeface="Times New Roman" panose="02020603050405020304" pitchFamily="18" charset="0"/>
              <a:ea typeface="Times New Roman" panose="02020603050405020304" pitchFamily="18" charset="0"/>
            </a:endParaRPr>
          </a:p>
          <a:p>
            <a:endParaRPr lang="en-IN" sz="1800" i="1" dirty="0">
              <a:latin typeface="Times New Roman" panose="02020603050405020304" pitchFamily="18" charset="0"/>
              <a:ea typeface="Times New Roman" panose="02020603050405020304" pitchFamily="18" charset="0"/>
            </a:endParaRPr>
          </a:p>
          <a:p>
            <a:endParaRPr lang="en-IN" sz="1800" i="1" dirty="0">
              <a:effectLst/>
              <a:latin typeface="Times New Roman" panose="02020603050405020304" pitchFamily="18" charset="0"/>
              <a:ea typeface="Times New Roman" panose="02020603050405020304" pitchFamily="18" charset="0"/>
            </a:endParaRPr>
          </a:p>
          <a:p>
            <a:endParaRPr lang="en-IN" sz="1800" i="1" dirty="0">
              <a:latin typeface="Times New Roman" panose="02020603050405020304" pitchFamily="18" charset="0"/>
              <a:ea typeface="Times New Roman" panose="02020603050405020304" pitchFamily="18" charset="0"/>
            </a:endParaRPr>
          </a:p>
          <a:p>
            <a:r>
              <a:rPr lang="en-IN" sz="1800" i="1" dirty="0">
                <a:effectLst/>
                <a:latin typeface="Times New Roman" panose="02020603050405020304" pitchFamily="18" charset="0"/>
                <a:ea typeface="Times New Roman" panose="02020603050405020304" pitchFamily="18" charset="0"/>
              </a:rPr>
              <a:t>Stress-Strain Curve of the suit</a:t>
            </a:r>
          </a:p>
          <a:p>
            <a:endParaRPr lang="en-US" dirty="0"/>
          </a:p>
        </p:txBody>
      </p:sp>
      <p:sp>
        <p:nvSpPr>
          <p:cNvPr id="2" name="Slide Number Placeholder 1">
            <a:extLst>
              <a:ext uri="{FF2B5EF4-FFF2-40B4-BE49-F238E27FC236}">
                <a16:creationId xmlns:a16="http://schemas.microsoft.com/office/drawing/2014/main" id="{3F2F9096-45DF-4D7D-B856-008BA9C4685A}"/>
              </a:ext>
            </a:extLst>
          </p:cNvPr>
          <p:cNvSpPr>
            <a:spLocks noGrp="1"/>
          </p:cNvSpPr>
          <p:nvPr>
            <p:ph type="sldNum" sz="quarter" idx="12"/>
          </p:nvPr>
        </p:nvSpPr>
        <p:spPr/>
        <p:txBody>
          <a:bodyPr/>
          <a:lstStyle/>
          <a:p>
            <a:fld id="{401CF334-2D5C-4859-84A6-CA7E6E43FAEB}" type="slidenum">
              <a:rPr lang="en-US" smtClean="0"/>
              <a:t>11</a:t>
            </a:fld>
            <a:endParaRPr lang="en-US"/>
          </a:p>
        </p:txBody>
      </p:sp>
      <p:graphicFrame>
        <p:nvGraphicFramePr>
          <p:cNvPr id="5" name="Chart 4">
            <a:extLst>
              <a:ext uri="{FF2B5EF4-FFF2-40B4-BE49-F238E27FC236}">
                <a16:creationId xmlns:a16="http://schemas.microsoft.com/office/drawing/2014/main" id="{B3F766D8-FDBC-4CA4-A0F6-49C1A0576A96}"/>
              </a:ext>
            </a:extLst>
          </p:cNvPr>
          <p:cNvGraphicFramePr/>
          <p:nvPr>
            <p:extLst>
              <p:ext uri="{D42A27DB-BD31-4B8C-83A1-F6EECF244321}">
                <p14:modId xmlns:p14="http://schemas.microsoft.com/office/powerpoint/2010/main" val="1229451130"/>
              </p:ext>
            </p:extLst>
          </p:nvPr>
        </p:nvGraphicFramePr>
        <p:xfrm>
          <a:off x="3806888" y="973493"/>
          <a:ext cx="6214190" cy="281551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96A7C9A7-E1F3-4605-A2E7-79FF1C03EFDD}"/>
              </a:ext>
            </a:extLst>
          </p:cNvPr>
          <p:cNvGraphicFramePr/>
          <p:nvPr>
            <p:extLst>
              <p:ext uri="{D42A27DB-BD31-4B8C-83A1-F6EECF244321}">
                <p14:modId xmlns:p14="http://schemas.microsoft.com/office/powerpoint/2010/main" val="612269045"/>
              </p:ext>
            </p:extLst>
          </p:nvPr>
        </p:nvGraphicFramePr>
        <p:xfrm>
          <a:off x="3806888" y="4042484"/>
          <a:ext cx="6214190" cy="281551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98418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98301" y="565769"/>
            <a:ext cx="3468786" cy="990600"/>
          </a:xfrm>
        </p:spPr>
        <p:txBody>
          <a:bodyPr/>
          <a:lstStyle/>
          <a:p>
            <a:r>
              <a:rPr lang="en-IN" sz="2200" dirty="0">
                <a:latin typeface="+mn-lt"/>
              </a:rPr>
              <a:t>Simulation of Exoskeleton</a:t>
            </a:r>
          </a:p>
        </p:txBody>
      </p:sp>
      <p:sp>
        <p:nvSpPr>
          <p:cNvPr id="6" name="Text Placeholder 5"/>
          <p:cNvSpPr>
            <a:spLocks noGrp="1"/>
          </p:cNvSpPr>
          <p:nvPr>
            <p:ph sz="half" idx="1"/>
          </p:nvPr>
        </p:nvSpPr>
        <p:spPr>
          <a:xfrm>
            <a:off x="6144552" y="1584340"/>
            <a:ext cx="5384800" cy="4718304"/>
          </a:xfrm>
        </p:spPr>
        <p:txBody>
          <a:bodyPr/>
          <a:lstStyle/>
          <a:p>
            <a:pPr marL="285750" indent="-285750">
              <a:buFont typeface="Arial" pitchFamily="34" charset="0"/>
              <a:buChar char="•"/>
            </a:pPr>
            <a:r>
              <a:rPr lang="en-IN" sz="1400" dirty="0"/>
              <a:t>Minimum Factor of Safety = 2.356</a:t>
            </a:r>
          </a:p>
          <a:p>
            <a:pPr lvl="1"/>
            <a:endParaRPr lang="en-IN" dirty="0"/>
          </a:p>
        </p:txBody>
      </p:sp>
      <p:sp>
        <p:nvSpPr>
          <p:cNvPr id="9" name="Content Placeholder 8"/>
          <p:cNvSpPr>
            <a:spLocks noGrp="1"/>
          </p:cNvSpPr>
          <p:nvPr>
            <p:ph sz="half" idx="2"/>
          </p:nvPr>
        </p:nvSpPr>
        <p:spPr>
          <a:xfrm>
            <a:off x="160942" y="1738089"/>
            <a:ext cx="5384800" cy="4718304"/>
          </a:xfrm>
        </p:spPr>
        <p:txBody>
          <a:bodyPr/>
          <a:lstStyle/>
          <a:p>
            <a:r>
              <a:rPr lang="en-IN" sz="1400" dirty="0"/>
              <a:t>Maximum Displacement observed in a single Fibre is 60 microns </a:t>
            </a:r>
          </a:p>
          <a:p>
            <a:endParaRPr lang="en-IN" dirty="0"/>
          </a:p>
        </p:txBody>
      </p:sp>
      <p:sp>
        <p:nvSpPr>
          <p:cNvPr id="2" name="Slide Number Placeholder 1">
            <a:extLst>
              <a:ext uri="{FF2B5EF4-FFF2-40B4-BE49-F238E27FC236}">
                <a16:creationId xmlns:a16="http://schemas.microsoft.com/office/drawing/2014/main" id="{914883F8-72BD-40BD-814F-26564F6B2355}"/>
              </a:ext>
            </a:extLst>
          </p:cNvPr>
          <p:cNvSpPr>
            <a:spLocks noGrp="1"/>
          </p:cNvSpPr>
          <p:nvPr>
            <p:ph type="sldNum" sz="quarter" idx="12"/>
          </p:nvPr>
        </p:nvSpPr>
        <p:spPr/>
        <p:txBody>
          <a:bodyPr/>
          <a:lstStyle/>
          <a:p>
            <a:fld id="{401CF334-2D5C-4859-84A6-CA7E6E43FAEB}" type="slidenum">
              <a:rPr lang="en-US" smtClean="0"/>
              <a:t>12</a:t>
            </a:fld>
            <a:endParaRPr lang="en-US"/>
          </a:p>
        </p:txBody>
      </p:sp>
      <p:pic>
        <p:nvPicPr>
          <p:cNvPr id="10" name="Exoskeleton Final Stress (Von misces)">
            <a:hlinkClick r:id="" action="ppaction://media"/>
            <a:extLst>
              <a:ext uri="{FF2B5EF4-FFF2-40B4-BE49-F238E27FC236}">
                <a16:creationId xmlns:a16="http://schemas.microsoft.com/office/drawing/2014/main" id="{9092E710-FE24-4FC5-9FDF-36BC33288142}"/>
              </a:ext>
            </a:extLst>
          </p:cNvPr>
          <p:cNvPicPr>
            <a:picLocks noChangeAspect="1"/>
          </p:cNvPicPr>
          <p:nvPr>
            <a:videoFile r:link="rId3"/>
            <p:extLst>
              <p:ext uri="{DAA4B4D4-6D71-4841-9C94-3DE7FCFB9230}">
                <p14:media xmlns:p14="http://schemas.microsoft.com/office/powerpoint/2010/main" r:embed="rId2"/>
              </p:ext>
            </p:extLst>
          </p:nvPr>
        </p:nvPicPr>
        <p:blipFill rotWithShape="1">
          <a:blip r:embed="rId7"/>
          <a:srcRect l="32859"/>
          <a:stretch/>
        </p:blipFill>
        <p:spPr>
          <a:xfrm>
            <a:off x="6482246" y="2994053"/>
            <a:ext cx="4220486" cy="29306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Muscle">
            <a:hlinkClick r:id="" action="ppaction://media"/>
            <a:extLst>
              <a:ext uri="{FF2B5EF4-FFF2-40B4-BE49-F238E27FC236}">
                <a16:creationId xmlns:a16="http://schemas.microsoft.com/office/drawing/2014/main" id="{B9E89AFD-353C-460D-A2A4-9FFF3DE2FEC7}"/>
              </a:ext>
            </a:extLst>
          </p:cNvPr>
          <p:cNvPicPr>
            <a:picLocks noChangeAspect="1"/>
          </p:cNvPicPr>
          <p:nvPr>
            <a:videoFile r:link="rId5"/>
            <p:extLst>
              <p:ext uri="{DAA4B4D4-6D71-4841-9C94-3DE7FCFB9230}">
                <p14:media xmlns:p14="http://schemas.microsoft.com/office/powerpoint/2010/main" r:embed="rId4"/>
              </p:ext>
            </p:extLst>
          </p:nvPr>
        </p:nvPicPr>
        <p:blipFill rotWithShape="1">
          <a:blip r:embed="rId8"/>
          <a:stretch/>
        </p:blipFill>
        <p:spPr>
          <a:xfrm>
            <a:off x="288616" y="3530838"/>
            <a:ext cx="5285474" cy="23938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itle 3"/>
          <p:cNvSpPr txBox="1">
            <a:spLocks/>
          </p:cNvSpPr>
          <p:nvPr/>
        </p:nvSpPr>
        <p:spPr>
          <a:xfrm>
            <a:off x="600159" y="507776"/>
            <a:ext cx="3468786"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IN" sz="2200" dirty="0">
                <a:latin typeface="+mn-lt"/>
              </a:rPr>
              <a:t>Simulation of Mckibben Fibre</a:t>
            </a:r>
          </a:p>
        </p:txBody>
      </p:sp>
    </p:spTree>
    <p:custDataLst>
      <p:tags r:id="rId1"/>
    </p:custDataLst>
    <p:extLst>
      <p:ext uri="{BB962C8B-B14F-4D97-AF65-F5344CB8AC3E}">
        <p14:creationId xmlns:p14="http://schemas.microsoft.com/office/powerpoint/2010/main" val="47201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500"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5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10"/>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0"/>
                                        </p:tgtEl>
                                      </p:cBhvr>
                                    </p:cmd>
                                  </p:childTnLst>
                                </p:cTn>
                              </p:par>
                            </p:childTnLst>
                          </p:cTn>
                        </p:par>
                      </p:childTnLst>
                    </p:cTn>
                  </p:par>
                </p:childTnLst>
              </p:cTn>
              <p:nextCondLst>
                <p:cond evt="onClick" delay="0">
                  <p:tgtEl>
                    <p:spTgt spid="10"/>
                  </p:tgtEl>
                </p:cond>
              </p:nextCondLst>
            </p:seq>
            <p:video>
              <p:cMediaNode vol="80000">
                <p:cTn id="16" fill="hold" display="0">
                  <p:stCondLst>
                    <p:cond delay="indefinite"/>
                  </p:stCondLst>
                </p:cTn>
                <p:tgtEl>
                  <p:spTgt spid="10"/>
                </p:tgtEl>
              </p:cMediaNode>
            </p:video>
            <p:seq concurrent="1" nextAc="seek">
              <p:cTn id="17" restart="whenNotActive" fill="hold" evtFilter="cancelBubble" nodeType="interactiveSeq">
                <p:stCondLst>
                  <p:cond evt="onClick" delay="0">
                    <p:tgtEl>
                      <p:spTgt spid="13"/>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13"/>
                                        </p:tgtEl>
                                      </p:cBhvr>
                                    </p:cmd>
                                  </p:childTnLst>
                                </p:cTn>
                              </p:par>
                            </p:childTnLst>
                          </p:cTn>
                        </p:par>
                      </p:childTnLst>
                    </p:cTn>
                  </p:par>
                </p:childTnLst>
              </p:cTn>
              <p:nextCondLst>
                <p:cond evt="onClick" delay="0">
                  <p:tgtEl>
                    <p:spTgt spid="13"/>
                  </p:tgtEl>
                </p:cond>
              </p:nextCondLst>
            </p:seq>
            <p:video>
              <p:cMediaNode vol="80000">
                <p:cTn id="22" fill="hold" display="0">
                  <p:stCondLst>
                    <p:cond delay="indefinite"/>
                  </p:stCondLst>
                </p:cTn>
                <p:tgtEl>
                  <p:spTgt spid="13"/>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376C0-C22A-494E-80E3-12605528D030}"/>
              </a:ext>
            </a:extLst>
          </p:cNvPr>
          <p:cNvSpPr>
            <a:spLocks noGrp="1"/>
          </p:cNvSpPr>
          <p:nvPr>
            <p:ph type="title"/>
          </p:nvPr>
        </p:nvSpPr>
        <p:spPr>
          <a:xfrm>
            <a:off x="609600" y="830425"/>
            <a:ext cx="10972800" cy="755406"/>
          </a:xfrm>
        </p:spPr>
        <p:txBody>
          <a:bodyPr>
            <a:normAutofit/>
          </a:bodyPr>
          <a:lstStyle/>
          <a:p>
            <a:r>
              <a:rPr lang="en-IN" sz="2200" b="1" dirty="0"/>
              <a:t>4. Sensing &amp; Control :</a:t>
            </a:r>
            <a:endParaRPr lang="en-US" sz="2200" b="1" dirty="0"/>
          </a:p>
        </p:txBody>
      </p:sp>
      <p:sp>
        <p:nvSpPr>
          <p:cNvPr id="3" name="Content Placeholder 2">
            <a:extLst>
              <a:ext uri="{FF2B5EF4-FFF2-40B4-BE49-F238E27FC236}">
                <a16:creationId xmlns:a16="http://schemas.microsoft.com/office/drawing/2014/main" id="{678E9F3C-9DD0-4EAB-B969-9A2DF858B6FF}"/>
              </a:ext>
            </a:extLst>
          </p:cNvPr>
          <p:cNvSpPr>
            <a:spLocks noGrp="1"/>
          </p:cNvSpPr>
          <p:nvPr>
            <p:ph idx="1"/>
          </p:nvPr>
        </p:nvSpPr>
        <p:spPr>
          <a:xfrm>
            <a:off x="609600" y="1711545"/>
            <a:ext cx="10972800" cy="4922337"/>
          </a:xfrm>
        </p:spPr>
        <p:txBody>
          <a:bodyPr>
            <a:normAutofit/>
          </a:bodyPr>
          <a:lstStyle/>
          <a:p>
            <a:r>
              <a:rPr lang="en-US" sz="2000" dirty="0">
                <a:effectLst/>
                <a:latin typeface="Times New Roman" panose="02020603050405020304" pitchFamily="18" charset="0"/>
                <a:ea typeface="Calibri" panose="020F0502020204030204" pitchFamily="34" charset="0"/>
                <a:cs typeface="Times New Roman" panose="02020603050405020304" pitchFamily="18" charset="0"/>
              </a:rPr>
              <a:t>EMG acquisition test : Used to standardize muscle pattern</a:t>
            </a:r>
          </a:p>
          <a:p>
            <a:r>
              <a:rPr lang="en-US" sz="2000" dirty="0">
                <a:latin typeface="Times New Roman" pitchFamily="18" charset="0"/>
                <a:ea typeface="Calibri" panose="020F0502020204030204" pitchFamily="34" charset="0"/>
                <a:cs typeface="Times New Roman" pitchFamily="18" charset="0"/>
              </a:rPr>
              <a:t>Commercial gel electrodes were used which has noise in the input signal. Clinical EMG test will give more accurate results</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Control of the suit was done using a PID model </a:t>
            </a:r>
            <a:r>
              <a:rPr lang="en-IN" sz="2000" dirty="0">
                <a:latin typeface="Times New Roman" panose="02020603050405020304" pitchFamily="18" charset="0"/>
                <a:ea typeface="Times New Roman" panose="02020603050405020304" pitchFamily="18" charset="0"/>
                <a:cs typeface="Times New Roman" panose="02020603050405020304" pitchFamily="18" charset="0"/>
              </a:rPr>
              <a:t>with a</a:t>
            </a: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 proportional valve</a:t>
            </a:r>
          </a:p>
          <a:p>
            <a:r>
              <a:rPr lang="en-IN" sz="2000" dirty="0">
                <a:latin typeface="Times New Roman" panose="02020603050405020304" pitchFamily="18" charset="0"/>
                <a:ea typeface="Times New Roman" panose="02020603050405020304" pitchFamily="18" charset="0"/>
                <a:cs typeface="Times New Roman" panose="02020603050405020304" pitchFamily="18" charset="0"/>
              </a:rPr>
              <a:t>Control variable here is the spool position</a:t>
            </a: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 </a:t>
            </a:r>
          </a:p>
          <a:p>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A memory block can be added  to counteract </a:t>
            </a:r>
            <a:r>
              <a:rPr lang="en-IN" sz="2000" dirty="0">
                <a:latin typeface="Times New Roman" panose="02020603050405020304" pitchFamily="18" charset="0"/>
                <a:ea typeface="Times New Roman" panose="02020603050405020304" pitchFamily="18" charset="0"/>
                <a:cs typeface="Times New Roman" panose="02020603050405020304" pitchFamily="18" charset="0"/>
              </a:rPr>
              <a:t>any overloads created </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As a safety precaution , include </a:t>
            </a:r>
            <a:r>
              <a:rPr lang="en-IN" sz="2000" b="1" dirty="0" err="1">
                <a:effectLst/>
                <a:latin typeface="Times New Roman" panose="02020603050405020304" pitchFamily="18" charset="0"/>
                <a:ea typeface="Times New Roman" panose="02020603050405020304" pitchFamily="18" charset="0"/>
                <a:cs typeface="Times New Roman" panose="02020603050405020304" pitchFamily="18" charset="0"/>
              </a:rPr>
              <a:t>deadman’s</a:t>
            </a:r>
            <a:r>
              <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rPr>
              <a:t> switch</a:t>
            </a:r>
            <a:endParaRPr lang="en-US" sz="20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0B2AD655-58EE-4E2E-AB05-8B80C1035394}"/>
              </a:ext>
            </a:extLst>
          </p:cNvPr>
          <p:cNvSpPr>
            <a:spLocks noGrp="1"/>
          </p:cNvSpPr>
          <p:nvPr>
            <p:ph type="sldNum" sz="quarter" idx="12"/>
          </p:nvPr>
        </p:nvSpPr>
        <p:spPr/>
        <p:txBody>
          <a:bodyPr/>
          <a:lstStyle/>
          <a:p>
            <a:fld id="{401CF334-2D5C-4859-84A6-CA7E6E43FAEB}" type="slidenum">
              <a:rPr lang="en-US" smtClean="0"/>
              <a:t>13</a:t>
            </a:fld>
            <a:endParaRPr lang="en-US"/>
          </a:p>
        </p:txBody>
      </p:sp>
    </p:spTree>
    <p:extLst>
      <p:ext uri="{BB962C8B-B14F-4D97-AF65-F5344CB8AC3E}">
        <p14:creationId xmlns:p14="http://schemas.microsoft.com/office/powerpoint/2010/main" val="1442490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06E3B-1711-47B2-AFE9-54249C7863DB}"/>
              </a:ext>
            </a:extLst>
          </p:cNvPr>
          <p:cNvSpPr>
            <a:spLocks noGrp="1"/>
          </p:cNvSpPr>
          <p:nvPr>
            <p:ph type="title"/>
          </p:nvPr>
        </p:nvSpPr>
        <p:spPr/>
        <p:txBody>
          <a:bodyPr>
            <a:normAutofit/>
          </a:bodyPr>
          <a:lstStyle/>
          <a:p>
            <a:r>
              <a:rPr lang="en-IN" sz="3600" b="1" dirty="0">
                <a:cs typeface="Times New Roman" panose="02020603050405020304" pitchFamily="18" charset="0"/>
              </a:rPr>
              <a:t>Conclusion</a:t>
            </a:r>
            <a:endParaRPr lang="en-US" sz="3600" b="1" dirty="0">
              <a:cs typeface="Times New Roman" panose="02020603050405020304" pitchFamily="18" charset="0"/>
            </a:endParaRPr>
          </a:p>
        </p:txBody>
      </p:sp>
      <p:sp>
        <p:nvSpPr>
          <p:cNvPr id="3" name="Content Placeholder 2">
            <a:extLst>
              <a:ext uri="{FF2B5EF4-FFF2-40B4-BE49-F238E27FC236}">
                <a16:creationId xmlns:a16="http://schemas.microsoft.com/office/drawing/2014/main" id="{E6DC7DEA-8A4F-4CC1-9C4A-63809E7ECC9A}"/>
              </a:ext>
            </a:extLst>
          </p:cNvPr>
          <p:cNvSpPr>
            <a:spLocks noGrp="1"/>
          </p:cNvSpPr>
          <p:nvPr>
            <p:ph idx="1"/>
          </p:nvPr>
        </p:nvSpPr>
        <p:spPr/>
        <p:txBody>
          <a:bodyPr>
            <a:normAutofit/>
          </a:bodyPr>
          <a:lstStyle/>
          <a:p>
            <a:pPr marL="342900" marR="0" lvl="0" indent="-342900">
              <a:lnSpc>
                <a:spcPct val="150000"/>
              </a:lnSpc>
              <a:spcBef>
                <a:spcPts val="0"/>
              </a:spcBef>
              <a:spcAft>
                <a:spcPts val="0"/>
              </a:spcAft>
              <a:buFont typeface="Symbol" panose="05050102010706020507" pitchFamily="18" charset="2"/>
              <a:buChar char=""/>
              <a:tabLst>
                <a:tab pos="457200" algn="l"/>
                <a:tab pos="914400" algn="l"/>
                <a:tab pos="1371600" algn="l"/>
                <a:tab pos="1828800" algn="l"/>
                <a:tab pos="2286000" algn="l"/>
                <a:tab pos="2743200" algn="ctr"/>
              </a:tabLst>
            </a:pPr>
            <a:r>
              <a:rPr lang="en-IN" sz="2000" dirty="0">
                <a:effectLst/>
                <a:latin typeface="Times New Roman" panose="02020603050405020304" pitchFamily="18" charset="0"/>
                <a:ea typeface="Times New Roman" panose="02020603050405020304" pitchFamily="18" charset="0"/>
              </a:rPr>
              <a:t>The concept of dead space present during bundling of fibres reduce the expected force received.</a:t>
            </a:r>
            <a:endParaRPr lang="en-US" sz="2000" dirty="0">
              <a:effectLst/>
              <a:latin typeface="Times New Roman" panose="02020603050405020304" pitchFamily="18" charset="0"/>
              <a:ea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tabLst>
                <a:tab pos="457200" algn="l"/>
                <a:tab pos="914400" algn="l"/>
                <a:tab pos="1371600" algn="l"/>
                <a:tab pos="1828800" algn="l"/>
                <a:tab pos="2286000" algn="l"/>
                <a:tab pos="2743200" algn="ctr"/>
              </a:tabLst>
            </a:pPr>
            <a:r>
              <a:rPr lang="en-IN" sz="2000" dirty="0">
                <a:effectLst/>
                <a:latin typeface="Times New Roman" panose="02020603050405020304" pitchFamily="18" charset="0"/>
                <a:ea typeface="Times New Roman" panose="02020603050405020304" pitchFamily="18" charset="0"/>
              </a:rPr>
              <a:t>Although multiple EMG tests were conducted, the absence of precision sensors in turn affects the control of the suit. However, using proper AgCl coated electrodes have been seen to tackle this issue fairly.</a:t>
            </a:r>
            <a:endParaRPr lang="en-US" sz="2000" dirty="0">
              <a:effectLst/>
              <a:latin typeface="Times New Roman" panose="02020603050405020304" pitchFamily="18" charset="0"/>
              <a:ea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tabLst>
                <a:tab pos="457200" algn="l"/>
                <a:tab pos="914400" algn="l"/>
                <a:tab pos="1371600" algn="l"/>
                <a:tab pos="1828800" algn="l"/>
                <a:tab pos="2286000" algn="l"/>
                <a:tab pos="2743200" algn="ctr"/>
              </a:tabLst>
            </a:pPr>
            <a:r>
              <a:rPr lang="en-IN" sz="2000" dirty="0">
                <a:effectLst/>
                <a:latin typeface="Times New Roman" panose="02020603050405020304" pitchFamily="18" charset="0"/>
                <a:ea typeface="Times New Roman" panose="02020603050405020304" pitchFamily="18" charset="0"/>
              </a:rPr>
              <a:t>The use of an AFC control would have been able to tackle the noises that arise from the inputs as well as during the working cycle.</a:t>
            </a:r>
            <a:endParaRPr lang="en-US" sz="2000" dirty="0">
              <a:effectLst/>
              <a:latin typeface="Times New Roman" panose="02020603050405020304" pitchFamily="18" charset="0"/>
              <a:ea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tabLst>
                <a:tab pos="457200" algn="l"/>
                <a:tab pos="914400" algn="l"/>
                <a:tab pos="1371600" algn="l"/>
                <a:tab pos="1828800" algn="l"/>
                <a:tab pos="2286000" algn="l"/>
                <a:tab pos="2743200" algn="ctr"/>
              </a:tabLst>
            </a:pPr>
            <a:r>
              <a:rPr lang="en-IN" sz="2000" dirty="0">
                <a:effectLst/>
                <a:latin typeface="Times New Roman" panose="02020603050405020304" pitchFamily="18" charset="0"/>
                <a:ea typeface="Times New Roman" panose="02020603050405020304" pitchFamily="18" charset="0"/>
              </a:rPr>
              <a:t>Although the use of a proportional solenoid valve gives better control, the price of such an apparatus much higher than the conventional directional valves and increases complexity.</a:t>
            </a:r>
            <a:endParaRPr lang="en-US" sz="2000" dirty="0">
              <a:effectLst/>
              <a:latin typeface="Times New Roman" panose="02020603050405020304" pitchFamily="18" charset="0"/>
              <a:ea typeface="Times New Roman" panose="02020603050405020304" pitchFamily="18" charset="0"/>
            </a:endParaRPr>
          </a:p>
          <a:p>
            <a:endParaRPr lang="en-US" sz="2000" dirty="0"/>
          </a:p>
        </p:txBody>
      </p:sp>
      <p:sp>
        <p:nvSpPr>
          <p:cNvPr id="4" name="Slide Number Placeholder 3">
            <a:extLst>
              <a:ext uri="{FF2B5EF4-FFF2-40B4-BE49-F238E27FC236}">
                <a16:creationId xmlns:a16="http://schemas.microsoft.com/office/drawing/2014/main" id="{3CED4207-4CD4-443F-8A75-43801D652D00}"/>
              </a:ext>
            </a:extLst>
          </p:cNvPr>
          <p:cNvSpPr>
            <a:spLocks noGrp="1"/>
          </p:cNvSpPr>
          <p:nvPr>
            <p:ph type="sldNum" sz="quarter" idx="12"/>
          </p:nvPr>
        </p:nvSpPr>
        <p:spPr/>
        <p:txBody>
          <a:bodyPr/>
          <a:lstStyle/>
          <a:p>
            <a:fld id="{401CF334-2D5C-4859-84A6-CA7E6E43FAEB}" type="slidenum">
              <a:rPr lang="en-US" smtClean="0"/>
              <a:t>14</a:t>
            </a:fld>
            <a:endParaRPr lang="en-US"/>
          </a:p>
        </p:txBody>
      </p:sp>
    </p:spTree>
    <p:extLst>
      <p:ext uri="{BB962C8B-B14F-4D97-AF65-F5344CB8AC3E}">
        <p14:creationId xmlns:p14="http://schemas.microsoft.com/office/powerpoint/2010/main" val="2614124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C1668-30A5-48ED-A385-93088660339C}"/>
              </a:ext>
            </a:extLst>
          </p:cNvPr>
          <p:cNvSpPr>
            <a:spLocks noGrp="1"/>
          </p:cNvSpPr>
          <p:nvPr>
            <p:ph type="title"/>
          </p:nvPr>
        </p:nvSpPr>
        <p:spPr>
          <a:xfrm>
            <a:off x="609600" y="533400"/>
            <a:ext cx="10972800" cy="1143000"/>
          </a:xfrm>
        </p:spPr>
        <p:txBody>
          <a:bodyPr>
            <a:normAutofit/>
          </a:bodyPr>
          <a:lstStyle/>
          <a:p>
            <a:r>
              <a:rPr lang="en-IN" sz="3600" b="1" dirty="0">
                <a:cs typeface="Times New Roman" panose="02020603050405020304" pitchFamily="18" charset="0"/>
              </a:rPr>
              <a:t>Scope for future work</a:t>
            </a:r>
            <a:endParaRPr lang="en-US" sz="3600" b="1" dirty="0">
              <a:cs typeface="Times New Roman" panose="02020603050405020304" pitchFamily="18" charset="0"/>
            </a:endParaRPr>
          </a:p>
        </p:txBody>
      </p:sp>
      <p:sp>
        <p:nvSpPr>
          <p:cNvPr id="3" name="Content Placeholder 2">
            <a:extLst>
              <a:ext uri="{FF2B5EF4-FFF2-40B4-BE49-F238E27FC236}">
                <a16:creationId xmlns:a16="http://schemas.microsoft.com/office/drawing/2014/main" id="{D58F3378-D3DC-488E-A6A7-10F4553BCE2A}"/>
              </a:ext>
            </a:extLst>
          </p:cNvPr>
          <p:cNvSpPr>
            <a:spLocks noGrp="1"/>
          </p:cNvSpPr>
          <p:nvPr>
            <p:ph idx="1"/>
          </p:nvPr>
        </p:nvSpPr>
        <p:spPr>
          <a:xfrm>
            <a:off x="609600" y="1776860"/>
            <a:ext cx="10972800" cy="4389120"/>
          </a:xfrm>
        </p:spPr>
        <p:txBody>
          <a:bodyPr>
            <a:normAutofit/>
          </a:bodyPr>
          <a:lstStyle/>
          <a:p>
            <a:r>
              <a:rPr lang="en-IN" sz="2000" dirty="0">
                <a:latin typeface="Times New Roman" panose="02020603050405020304" pitchFamily="18" charset="0"/>
                <a:ea typeface="Times New Roman" panose="02020603050405020304" pitchFamily="18" charset="0"/>
              </a:rPr>
              <a:t>Better design of individual strands and modification of dead space</a:t>
            </a:r>
          </a:p>
          <a:p>
            <a:r>
              <a:rPr lang="en-US" sz="2000" dirty="0">
                <a:effectLst/>
                <a:latin typeface="Times New Roman" panose="02020603050405020304" pitchFamily="18" charset="0"/>
                <a:ea typeface="Times New Roman" panose="02020603050405020304" pitchFamily="18" charset="0"/>
              </a:rPr>
              <a:t>Adding mor</a:t>
            </a:r>
            <a:r>
              <a:rPr lang="en-US" sz="2000" dirty="0">
                <a:latin typeface="Times New Roman" panose="02020603050405020304" pitchFamily="18" charset="0"/>
                <a:ea typeface="Times New Roman" panose="02020603050405020304" pitchFamily="18" charset="0"/>
              </a:rPr>
              <a:t>e bundles to represent each muscle sector</a:t>
            </a:r>
            <a:endParaRPr lang="en-IN" sz="2000" dirty="0">
              <a:effectLst/>
              <a:latin typeface="Times New Roman" panose="02020603050405020304" pitchFamily="18" charset="0"/>
              <a:ea typeface="Times New Roman" panose="02020603050405020304" pitchFamily="18" charset="0"/>
            </a:endParaRPr>
          </a:p>
          <a:p>
            <a:r>
              <a:rPr lang="en-IN" sz="2000" dirty="0">
                <a:effectLst/>
                <a:latin typeface="Times New Roman" panose="02020603050405020304" pitchFamily="18" charset="0"/>
                <a:ea typeface="Times New Roman" panose="02020603050405020304" pitchFamily="18" charset="0"/>
              </a:rPr>
              <a:t>Providing a dense energy source to the suit </a:t>
            </a:r>
          </a:p>
          <a:p>
            <a:r>
              <a:rPr lang="en-IN" sz="2000" dirty="0">
                <a:effectLst/>
                <a:latin typeface="Times New Roman" panose="02020603050405020304" pitchFamily="18" charset="0"/>
                <a:ea typeface="Times New Roman" panose="02020603050405020304" pitchFamily="18" charset="0"/>
              </a:rPr>
              <a:t>The biggest challenge for precision control is precise input acquisition</a:t>
            </a:r>
          </a:p>
          <a:p>
            <a:r>
              <a:rPr lang="en-IN" sz="2000" dirty="0">
                <a:latin typeface="Times New Roman" panose="02020603050405020304" pitchFamily="18" charset="0"/>
                <a:ea typeface="Times New Roman" panose="02020603050405020304" pitchFamily="18" charset="0"/>
              </a:rPr>
              <a:t>Inclusion of ML and/or AI</a:t>
            </a:r>
            <a:endParaRPr lang="en-IN" sz="2000" dirty="0">
              <a:effectLst/>
              <a:latin typeface="Times New Roman" panose="02020603050405020304" pitchFamily="18" charset="0"/>
              <a:ea typeface="Times New Roman" panose="02020603050405020304" pitchFamily="18" charset="0"/>
            </a:endParaRPr>
          </a:p>
          <a:p>
            <a:r>
              <a:rPr lang="en-IN" sz="2000" dirty="0">
                <a:effectLst/>
                <a:latin typeface="Times New Roman" panose="02020603050405020304" pitchFamily="18" charset="0"/>
                <a:ea typeface="Times New Roman" panose="02020603050405020304" pitchFamily="18" charset="0"/>
              </a:rPr>
              <a:t>Experiments can be done conducted to improve the utility range of use of the suit</a:t>
            </a:r>
          </a:p>
          <a:p>
            <a:endParaRPr lang="en-US" sz="2000" dirty="0">
              <a:effectLst/>
              <a:latin typeface="Times New Roman" panose="02020603050405020304" pitchFamily="18" charset="0"/>
              <a:ea typeface="Times New Roman" panose="02020603050405020304" pitchFamily="18" charset="0"/>
            </a:endParaRPr>
          </a:p>
          <a:p>
            <a:endParaRPr lang="en-US" sz="2000" dirty="0"/>
          </a:p>
        </p:txBody>
      </p:sp>
      <p:sp>
        <p:nvSpPr>
          <p:cNvPr id="4" name="Slide Number Placeholder 3">
            <a:extLst>
              <a:ext uri="{FF2B5EF4-FFF2-40B4-BE49-F238E27FC236}">
                <a16:creationId xmlns:a16="http://schemas.microsoft.com/office/drawing/2014/main" id="{BBC4801C-6620-4C12-B779-B32F9905FF1D}"/>
              </a:ext>
            </a:extLst>
          </p:cNvPr>
          <p:cNvSpPr>
            <a:spLocks noGrp="1"/>
          </p:cNvSpPr>
          <p:nvPr>
            <p:ph type="sldNum" sz="quarter" idx="12"/>
          </p:nvPr>
        </p:nvSpPr>
        <p:spPr/>
        <p:txBody>
          <a:bodyPr/>
          <a:lstStyle/>
          <a:p>
            <a:fld id="{401CF334-2D5C-4859-84A6-CA7E6E43FAEB}" type="slidenum">
              <a:rPr lang="en-US" smtClean="0"/>
              <a:t>15</a:t>
            </a:fld>
            <a:endParaRPr lang="en-US"/>
          </a:p>
        </p:txBody>
      </p:sp>
    </p:spTree>
    <p:extLst>
      <p:ext uri="{BB962C8B-B14F-4D97-AF65-F5344CB8AC3E}">
        <p14:creationId xmlns:p14="http://schemas.microsoft.com/office/powerpoint/2010/main" val="3362816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A4D3B-C80C-4FC5-88D7-E997816FE336}"/>
              </a:ext>
            </a:extLst>
          </p:cNvPr>
          <p:cNvSpPr>
            <a:spLocks noGrp="1"/>
          </p:cNvSpPr>
          <p:nvPr>
            <p:ph type="title"/>
          </p:nvPr>
        </p:nvSpPr>
        <p:spPr>
          <a:xfrm>
            <a:off x="609600" y="208788"/>
            <a:ext cx="10972800" cy="1143000"/>
          </a:xfrm>
        </p:spPr>
        <p:txBody>
          <a:bodyPr>
            <a:normAutofit/>
          </a:bodyPr>
          <a:lstStyle/>
          <a:p>
            <a:r>
              <a:rPr lang="en-IN" sz="3600" dirty="0">
                <a:cs typeface="Times New Roman" panose="02020603050405020304" pitchFamily="18" charset="0"/>
              </a:rPr>
              <a:t>References</a:t>
            </a:r>
            <a:endParaRPr lang="en-US" sz="3600" dirty="0">
              <a:cs typeface="Times New Roman" panose="02020603050405020304" pitchFamily="18" charset="0"/>
            </a:endParaRPr>
          </a:p>
        </p:txBody>
      </p:sp>
      <p:sp>
        <p:nvSpPr>
          <p:cNvPr id="3" name="Content Placeholder 2">
            <a:extLst>
              <a:ext uri="{FF2B5EF4-FFF2-40B4-BE49-F238E27FC236}">
                <a16:creationId xmlns:a16="http://schemas.microsoft.com/office/drawing/2014/main" id="{A32120A9-D450-4881-B551-16D71D4B2367}"/>
              </a:ext>
            </a:extLst>
          </p:cNvPr>
          <p:cNvSpPr>
            <a:spLocks noGrp="1"/>
          </p:cNvSpPr>
          <p:nvPr>
            <p:ph idx="1"/>
          </p:nvPr>
        </p:nvSpPr>
        <p:spPr>
          <a:xfrm>
            <a:off x="609600" y="1351788"/>
            <a:ext cx="10972800" cy="5297424"/>
          </a:xfrm>
        </p:spPr>
        <p:txBody>
          <a:bodyPr>
            <a:noAutofit/>
          </a:bodyPr>
          <a:lstStyle/>
          <a:p>
            <a:pPr algn="just">
              <a:buFont typeface="+mj-lt"/>
              <a:buAutoNum type="arabicPeriod"/>
            </a:pPr>
            <a:r>
              <a:rPr lang="en-IN" sz="1800" dirty="0">
                <a:latin typeface="Times New Roman" panose="02020603050405020304" pitchFamily="18" charset="0"/>
                <a:ea typeface="Calibri" panose="020F0502020204030204" pitchFamily="34" charset="0"/>
                <a:cs typeface="Times New Roman" panose="02020603050405020304" pitchFamily="18" charset="0"/>
              </a:rPr>
              <a:t>Shunichi </a:t>
            </a:r>
            <a:r>
              <a:rPr lang="en-IN" sz="1800" dirty="0" err="1">
                <a:latin typeface="Times New Roman" panose="02020603050405020304" pitchFamily="18" charset="0"/>
                <a:ea typeface="Calibri" panose="020F0502020204030204" pitchFamily="34" charset="0"/>
                <a:cs typeface="Times New Roman" panose="02020603050405020304" pitchFamily="18" charset="0"/>
              </a:rPr>
              <a:t>Kurumaya</a:t>
            </a:r>
            <a:r>
              <a:rPr lang="en-IN" sz="1800" dirty="0">
                <a:latin typeface="Times New Roman" panose="02020603050405020304" pitchFamily="18" charset="0"/>
                <a:ea typeface="Calibri" panose="020F0502020204030204" pitchFamily="34" charset="0"/>
                <a:cs typeface="Times New Roman" panose="02020603050405020304" pitchFamily="18" charset="0"/>
              </a:rPr>
              <a:t>, Hiroyuki </a:t>
            </a:r>
            <a:r>
              <a:rPr lang="en-IN" sz="1800" dirty="0" err="1">
                <a:latin typeface="Times New Roman" panose="02020603050405020304" pitchFamily="18" charset="0"/>
                <a:ea typeface="Calibri" panose="020F0502020204030204" pitchFamily="34" charset="0"/>
                <a:cs typeface="Times New Roman" panose="02020603050405020304" pitchFamily="18" charset="0"/>
              </a:rPr>
              <a:t>Nabae</a:t>
            </a:r>
            <a:r>
              <a:rPr lang="en-IN" sz="1800" dirty="0">
                <a:latin typeface="Times New Roman" panose="02020603050405020304" pitchFamily="18" charset="0"/>
                <a:ea typeface="Calibri" panose="020F0502020204030204" pitchFamily="34" charset="0"/>
                <a:cs typeface="Times New Roman" panose="02020603050405020304" pitchFamily="18" charset="0"/>
              </a:rPr>
              <a:t>, Gen Endo, “</a:t>
            </a:r>
            <a:r>
              <a:rPr lang="en-IN" sz="1800" b="1" i="1" dirty="0">
                <a:latin typeface="Times New Roman" panose="02020603050405020304" pitchFamily="18" charset="0"/>
                <a:ea typeface="Calibri" panose="020F0502020204030204" pitchFamily="34" charset="0"/>
                <a:cs typeface="Times New Roman" panose="02020603050405020304" pitchFamily="18" charset="0"/>
              </a:rPr>
              <a:t>Design of thin </a:t>
            </a:r>
            <a:r>
              <a:rPr lang="en-IN" sz="1800" b="1" i="1" dirty="0" err="1">
                <a:latin typeface="Times New Roman" panose="02020603050405020304" pitchFamily="18" charset="0"/>
                <a:ea typeface="Calibri" panose="020F0502020204030204" pitchFamily="34" charset="0"/>
                <a:cs typeface="Times New Roman" panose="02020603050405020304" pitchFamily="18" charset="0"/>
              </a:rPr>
              <a:t>McKibben</a:t>
            </a:r>
            <a:r>
              <a:rPr lang="en-IN" sz="1800" b="1" i="1" dirty="0">
                <a:latin typeface="Times New Roman" panose="02020603050405020304" pitchFamily="18" charset="0"/>
                <a:ea typeface="Calibri" panose="020F0502020204030204" pitchFamily="34" charset="0"/>
                <a:cs typeface="Times New Roman" panose="02020603050405020304" pitchFamily="18" charset="0"/>
              </a:rPr>
              <a:t> muscle and multifilament structure</a:t>
            </a:r>
            <a:r>
              <a:rPr lang="en-IN" sz="1800" dirty="0">
                <a:latin typeface="Times New Roman" panose="02020603050405020304" pitchFamily="18" charset="0"/>
                <a:ea typeface="Calibri" panose="020F0502020204030204" pitchFamily="34" charset="0"/>
                <a:cs typeface="Times New Roman" panose="02020603050405020304" pitchFamily="18" charset="0"/>
              </a:rPr>
              <a:t>”. Koichi Suzumori Department of Mechanical Engineering, Tokyo Institute of Technology, 2-12-1 </a:t>
            </a:r>
            <a:r>
              <a:rPr lang="en-IN" sz="1800" dirty="0" err="1">
                <a:latin typeface="Times New Roman" panose="02020603050405020304" pitchFamily="18" charset="0"/>
                <a:ea typeface="Calibri" panose="020F0502020204030204" pitchFamily="34" charset="0"/>
                <a:cs typeface="Times New Roman" panose="02020603050405020304" pitchFamily="18" charset="0"/>
              </a:rPr>
              <a:t>Ookayama</a:t>
            </a:r>
            <a:r>
              <a:rPr lang="en-IN" sz="1800" dirty="0">
                <a:latin typeface="Times New Roman" panose="02020603050405020304" pitchFamily="18" charset="0"/>
                <a:ea typeface="Calibri" panose="020F0502020204030204" pitchFamily="34" charset="0"/>
                <a:cs typeface="Times New Roman" panose="02020603050405020304" pitchFamily="18" charset="0"/>
              </a:rPr>
              <a:t>, Meguro-</a:t>
            </a:r>
            <a:r>
              <a:rPr lang="en-IN" sz="1800" dirty="0" err="1">
                <a:latin typeface="Times New Roman" panose="02020603050405020304" pitchFamily="18" charset="0"/>
                <a:ea typeface="Calibri" panose="020F0502020204030204" pitchFamily="34" charset="0"/>
                <a:cs typeface="Times New Roman" panose="02020603050405020304" pitchFamily="18" charset="0"/>
              </a:rPr>
              <a:t>ku</a:t>
            </a:r>
            <a:r>
              <a:rPr lang="en-IN" sz="1800" dirty="0">
                <a:latin typeface="Times New Roman" panose="02020603050405020304" pitchFamily="18" charset="0"/>
                <a:ea typeface="Calibri" panose="020F0502020204030204" pitchFamily="34" charset="0"/>
                <a:cs typeface="Times New Roman" panose="02020603050405020304" pitchFamily="18" charset="0"/>
              </a:rPr>
              <a:t>, Tokyo 152-8552, Japan.</a:t>
            </a:r>
          </a:p>
          <a:p>
            <a:pPr algn="just">
              <a:buFont typeface="+mj-lt"/>
              <a:buAutoNum type="arabicPeriod"/>
            </a:pPr>
            <a:r>
              <a:rPr lang="en-IN" sz="1800" b="0" i="0" u="none" strike="noStrike" baseline="0" dirty="0">
                <a:solidFill>
                  <a:srgbClr val="231F20"/>
                </a:solidFill>
                <a:latin typeface="Times New Roman" panose="02020603050405020304" pitchFamily="18" charset="0"/>
                <a:cs typeface="Times New Roman" panose="02020603050405020304" pitchFamily="18" charset="0"/>
              </a:rPr>
              <a:t>INTRODUCTION TO ROBOTICS ANALYSIS, CONTROL, APPLICATIONS, Second Edition, </a:t>
            </a:r>
            <a:r>
              <a:rPr lang="en-IN" sz="1800" b="0" i="0" u="none" strike="noStrike" baseline="0" dirty="0">
                <a:latin typeface="Times New Roman" panose="02020603050405020304" pitchFamily="18" charset="0"/>
                <a:cs typeface="Times New Roman" panose="02020603050405020304" pitchFamily="18" charset="0"/>
              </a:rPr>
              <a:t>Saeed Benjamin </a:t>
            </a:r>
            <a:r>
              <a:rPr lang="en-IN" sz="1800" b="0" i="0" u="none" strike="noStrike" baseline="0" dirty="0" err="1">
                <a:latin typeface="Times New Roman" panose="02020603050405020304" pitchFamily="18" charset="0"/>
                <a:cs typeface="Times New Roman" panose="02020603050405020304" pitchFamily="18" charset="0"/>
              </a:rPr>
              <a:t>Niku</a:t>
            </a:r>
            <a:r>
              <a:rPr lang="en-IN" sz="1800" b="0" i="0" u="none" strike="noStrike" baseline="0" dirty="0">
                <a:latin typeface="Times New Roman" panose="02020603050405020304" pitchFamily="18" charset="0"/>
                <a:cs typeface="Times New Roman" panose="02020603050405020304" pitchFamily="18" charset="0"/>
              </a:rPr>
              <a:t>, Ph.D., P.E</a:t>
            </a:r>
            <a:r>
              <a:rPr lang="en-IN" sz="1800" b="0" i="0" u="none" strike="noStrike" baseline="0" dirty="0">
                <a:solidFill>
                  <a:srgbClr val="94979A"/>
                </a:solidFill>
                <a:latin typeface="Times New Roman" panose="02020603050405020304" pitchFamily="18" charset="0"/>
                <a:cs typeface="Times New Roman" panose="02020603050405020304" pitchFamily="18" charset="0"/>
              </a:rPr>
              <a:t>. </a:t>
            </a:r>
            <a:r>
              <a:rPr lang="en-IN" sz="1800" b="0" i="0" u="none" strike="noStrike" baseline="0" dirty="0">
                <a:solidFill>
                  <a:srgbClr val="231F20"/>
                </a:solidFill>
                <a:latin typeface="Times New Roman" panose="02020603050405020304" pitchFamily="18" charset="0"/>
                <a:cs typeface="Times New Roman" panose="02020603050405020304" pitchFamily="18" charset="0"/>
              </a:rPr>
              <a:t>Professor Mechanical Engineering Department California Polytechnic State University San Luis Obispo</a:t>
            </a:r>
            <a:endParaRPr lang="en-IN" sz="1800" dirty="0">
              <a:latin typeface="Times New Roman" panose="02020603050405020304" pitchFamily="18" charset="0"/>
              <a:cs typeface="Times New Roman" panose="02020603050405020304" pitchFamily="18" charset="0"/>
            </a:endParaRPr>
          </a:p>
          <a:p>
            <a:pPr algn="just">
              <a:buFont typeface="+mj-lt"/>
              <a:buAutoNum type="arabicPeriod"/>
            </a:pPr>
            <a:r>
              <a:rPr lang="en-IN" sz="1800" dirty="0">
                <a:latin typeface="Times New Roman" panose="02020603050405020304" pitchFamily="18" charset="0"/>
                <a:cs typeface="Times New Roman" panose="02020603050405020304" pitchFamily="18" charset="0"/>
              </a:rPr>
              <a:t>Wan </a:t>
            </a:r>
            <a:r>
              <a:rPr lang="en-IN" sz="1800" dirty="0" err="1">
                <a:latin typeface="Times New Roman" panose="02020603050405020304" pitchFamily="18" charset="0"/>
                <a:cs typeface="Times New Roman" panose="02020603050405020304" pitchFamily="18" charset="0"/>
              </a:rPr>
              <a:t>Hasbullah</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Mohd</a:t>
            </a:r>
            <a:r>
              <a:rPr lang="en-IN" sz="1800" dirty="0">
                <a:latin typeface="Times New Roman" panose="02020603050405020304" pitchFamily="18" charset="0"/>
                <a:cs typeface="Times New Roman" panose="02020603050405020304" pitchFamily="18" charset="0"/>
              </a:rPr>
              <a:t> Isa1, </a:t>
            </a:r>
            <a:r>
              <a:rPr lang="en-IN" sz="1800" dirty="0" err="1">
                <a:latin typeface="Times New Roman" panose="02020603050405020304" pitchFamily="18" charset="0"/>
                <a:cs typeface="Times New Roman" panose="02020603050405020304" pitchFamily="18" charset="0"/>
              </a:rPr>
              <a:t>Zahari</a:t>
            </a:r>
            <a:r>
              <a:rPr lang="en-IN" sz="1800" dirty="0">
                <a:latin typeface="Times New Roman" panose="02020603050405020304" pitchFamily="18" charset="0"/>
                <a:cs typeface="Times New Roman" panose="02020603050405020304" pitchFamily="18" charset="0"/>
              </a:rPr>
              <a:t> Taha1, Ismail </a:t>
            </a:r>
            <a:r>
              <a:rPr lang="en-IN" sz="1800" dirty="0" err="1">
                <a:latin typeface="Times New Roman" panose="02020603050405020304" pitchFamily="18" charset="0"/>
                <a:cs typeface="Times New Roman" panose="02020603050405020304" pitchFamily="18" charset="0"/>
              </a:rPr>
              <a:t>Mohd</a:t>
            </a:r>
            <a:r>
              <a:rPr lang="en-IN" sz="1800" dirty="0">
                <a:latin typeface="Times New Roman" panose="02020603050405020304" pitchFamily="18" charset="0"/>
                <a:cs typeface="Times New Roman" panose="02020603050405020304" pitchFamily="18" charset="0"/>
              </a:rPr>
              <a:t> Khairuddin1, Anwar P.P. ,”</a:t>
            </a:r>
            <a:r>
              <a:rPr lang="en-US" sz="1800" b="1" dirty="0">
                <a:latin typeface="Times New Roman" panose="02020603050405020304" pitchFamily="18" charset="0"/>
                <a:cs typeface="Times New Roman" panose="02020603050405020304" pitchFamily="18" charset="0"/>
              </a:rPr>
              <a:t> </a:t>
            </a:r>
            <a:r>
              <a:rPr lang="en-US" sz="1800" b="1" i="1" dirty="0">
                <a:latin typeface="Times New Roman" panose="02020603050405020304" pitchFamily="18" charset="0"/>
                <a:cs typeface="Times New Roman" panose="02020603050405020304" pitchFamily="18" charset="0"/>
              </a:rPr>
              <a:t>An intelligent active force control algorithm to control an upper extremity exoskeleton for motor recovery “ </a:t>
            </a:r>
            <a:r>
              <a:rPr lang="en-US" sz="1800" dirty="0">
                <a:latin typeface="Times New Roman" panose="02020603050405020304" pitchFamily="18" charset="0"/>
                <a:cs typeface="Times New Roman" panose="02020603050405020304" pitchFamily="18" charset="0"/>
              </a:rPr>
              <a:t>, IOP Conf. Series: Materials Science and Engineering 114 (2016) .</a:t>
            </a:r>
          </a:p>
          <a:p>
            <a:pPr algn="just">
              <a:buFont typeface="+mj-lt"/>
              <a:buAutoNum type="arabicPeriod"/>
            </a:pPr>
            <a:r>
              <a:rPr lang="en-US" sz="1800" dirty="0" err="1">
                <a:latin typeface="Times New Roman" panose="02020603050405020304" pitchFamily="18" charset="0"/>
                <a:cs typeface="Times New Roman" panose="02020603050405020304" pitchFamily="18" charset="0"/>
              </a:rPr>
              <a:t>Madeeha</a:t>
            </a:r>
            <a:r>
              <a:rPr lang="en-US" sz="1800" dirty="0">
                <a:latin typeface="Times New Roman" panose="02020603050405020304" pitchFamily="18" charset="0"/>
                <a:cs typeface="Times New Roman" panose="02020603050405020304" pitchFamily="18" charset="0"/>
              </a:rPr>
              <a:t> Majeed, Khurram Butt, Salman Qureshi, Bilal Majeed, 2013, “</a:t>
            </a:r>
            <a:r>
              <a:rPr lang="en-US" sz="1800" b="1" i="1" dirty="0">
                <a:latin typeface="Times New Roman" panose="02020603050405020304" pitchFamily="18" charset="0"/>
                <a:cs typeface="Times New Roman" panose="02020603050405020304" pitchFamily="18" charset="0"/>
              </a:rPr>
              <a:t>Design and Control of Low- Cost Portable EMG Driven Exoskeleton Device for Human Wrist Rehabilitation</a:t>
            </a:r>
            <a:r>
              <a:rPr lang="en-US" sz="1800" b="1" dirty="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 INTERNATIONAL JOURNAL OF ENGINEERING RESEARCH &amp; TECHNOLOGY (IJERT) Volume 02, Issue 10 (October 2013).</a:t>
            </a:r>
          </a:p>
          <a:p>
            <a:pPr algn="just">
              <a:buFont typeface="+mj-lt"/>
              <a:buAutoNum type="arabicPeriod"/>
            </a:pPr>
            <a:r>
              <a:rPr lang="en-US" sz="1800" dirty="0">
                <a:latin typeface="Times New Roman" panose="02020603050405020304" pitchFamily="18" charset="0"/>
                <a:cs typeface="Times New Roman" panose="02020603050405020304" pitchFamily="18" charset="0"/>
              </a:rPr>
              <a:t>A. Salman, J. Iqbal, U. Izhar, U. S. Khan and N. Rashid, "</a:t>
            </a:r>
            <a:r>
              <a:rPr lang="en-US" sz="1800" b="1" i="1" dirty="0">
                <a:latin typeface="Times New Roman" panose="02020603050405020304" pitchFamily="18" charset="0"/>
                <a:cs typeface="Times New Roman" panose="02020603050405020304" pitchFamily="18" charset="0"/>
              </a:rPr>
              <a:t>Optimized circuit for EMG signal processing</a:t>
            </a:r>
            <a:r>
              <a:rPr lang="en-US" sz="1800" dirty="0">
                <a:latin typeface="Times New Roman" panose="02020603050405020304" pitchFamily="18" charset="0"/>
                <a:cs typeface="Times New Roman" panose="02020603050405020304" pitchFamily="18" charset="0"/>
              </a:rPr>
              <a:t>," 2012 International Conference of Robotics and Artificial Intelligence, Rawalpindi, 2012 IEEE.</a:t>
            </a:r>
          </a:p>
          <a:p>
            <a:pPr algn="just">
              <a:buFont typeface="+mj-lt"/>
              <a:buAutoNum type="arabicPeriod"/>
            </a:pPr>
            <a:r>
              <a:rPr lang="en-IN" sz="1800" dirty="0">
                <a:latin typeface="Times New Roman" panose="02020603050405020304" pitchFamily="18" charset="0"/>
                <a:cs typeface="Times New Roman" panose="02020603050405020304" pitchFamily="18" charset="0"/>
              </a:rPr>
              <a:t>Amirul </a:t>
            </a:r>
            <a:r>
              <a:rPr lang="en-IN" sz="1800" dirty="0" err="1">
                <a:latin typeface="Times New Roman" panose="02020603050405020304" pitchFamily="18" charset="0"/>
                <a:cs typeface="Times New Roman" panose="02020603050405020304" pitchFamily="18" charset="0"/>
              </a:rPr>
              <a:t>Syafiq</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Sadun</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Jamaludin</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Jalani</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Jumadi</a:t>
            </a:r>
            <a:r>
              <a:rPr lang="en-IN" sz="1800" dirty="0">
                <a:latin typeface="Times New Roman" panose="02020603050405020304" pitchFamily="18" charset="0"/>
                <a:cs typeface="Times New Roman" panose="02020603050405020304" pitchFamily="18" charset="0"/>
              </a:rPr>
              <a:t> Abdul </a:t>
            </a:r>
            <a:r>
              <a:rPr lang="en-IN" sz="1800" dirty="0" err="1">
                <a:latin typeface="Times New Roman" panose="02020603050405020304" pitchFamily="18" charset="0"/>
                <a:cs typeface="Times New Roman" panose="02020603050405020304" pitchFamily="18" charset="0"/>
              </a:rPr>
              <a:t>Sukor</a:t>
            </a:r>
            <a:r>
              <a:rPr lang="en-IN" sz="1800" dirty="0">
                <a:latin typeface="Times New Roman" panose="02020603050405020304" pitchFamily="18" charset="0"/>
                <a:cs typeface="Times New Roman" panose="02020603050405020304" pitchFamily="18" charset="0"/>
              </a:rPr>
              <a:t>, and Faizal </a:t>
            </a:r>
            <a:r>
              <a:rPr lang="en-IN" sz="1800" dirty="0" err="1">
                <a:latin typeface="Times New Roman" panose="02020603050405020304" pitchFamily="18" charset="0"/>
                <a:cs typeface="Times New Roman" panose="02020603050405020304" pitchFamily="18" charset="0"/>
              </a:rPr>
              <a:t>JamiL</a:t>
            </a:r>
            <a:r>
              <a:rPr lang="en-IN" sz="1800" dirty="0">
                <a:latin typeface="Times New Roman" panose="02020603050405020304" pitchFamily="18" charset="0"/>
                <a:cs typeface="Times New Roman" panose="02020603050405020304" pitchFamily="18" charset="0"/>
              </a:rPr>
              <a:t>,”</a:t>
            </a:r>
            <a:r>
              <a:rPr lang="en-US" sz="1800" b="1" i="1" dirty="0">
                <a:latin typeface="Times New Roman" panose="02020603050405020304" pitchFamily="18" charset="0"/>
                <a:cs typeface="Times New Roman" panose="02020603050405020304" pitchFamily="18" charset="0"/>
              </a:rPr>
              <a:t>Force Control for a 3-Finger Adaptive Robot Gripper </a:t>
            </a:r>
            <a:r>
              <a:rPr lang="en-IN" sz="1800" b="1" i="1" dirty="0">
                <a:latin typeface="Times New Roman" panose="02020603050405020304" pitchFamily="18" charset="0"/>
                <a:cs typeface="Times New Roman" panose="02020603050405020304" pitchFamily="18" charset="0"/>
              </a:rPr>
              <a:t>by using PID Controller</a:t>
            </a:r>
            <a:r>
              <a:rPr lang="en-IN" sz="18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 Department of Electrical Engineering Technology,</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Universiti</a:t>
            </a:r>
            <a:r>
              <a:rPr lang="en-IN" sz="1800" dirty="0">
                <a:latin typeface="Times New Roman" panose="02020603050405020304" pitchFamily="18" charset="0"/>
                <a:cs typeface="Times New Roman" panose="02020603050405020304" pitchFamily="18" charset="0"/>
              </a:rPr>
              <a:t> Tun Hussein Onn Malaysia</a:t>
            </a:r>
            <a:r>
              <a:rPr lang="en-US" sz="1800" b="1" i="1" dirty="0">
                <a:latin typeface="Times New Roman" panose="02020603050405020304" pitchFamily="18" charset="0"/>
                <a:cs typeface="Times New Roman" panose="02020603050405020304" pitchFamily="18" charset="0"/>
              </a:rPr>
              <a:t>.</a:t>
            </a:r>
          </a:p>
          <a:p>
            <a:endParaRPr lang="en-US" sz="1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6C368E9-3C8A-4E61-8869-97846E747177}"/>
              </a:ext>
            </a:extLst>
          </p:cNvPr>
          <p:cNvSpPr>
            <a:spLocks noGrp="1"/>
          </p:cNvSpPr>
          <p:nvPr>
            <p:ph type="sldNum" sz="quarter" idx="12"/>
          </p:nvPr>
        </p:nvSpPr>
        <p:spPr/>
        <p:txBody>
          <a:bodyPr/>
          <a:lstStyle/>
          <a:p>
            <a:fld id="{401CF334-2D5C-4859-84A6-CA7E6E43FAEB}" type="slidenum">
              <a:rPr lang="en-US" smtClean="0"/>
              <a:t>16</a:t>
            </a:fld>
            <a:endParaRPr lang="en-US"/>
          </a:p>
        </p:txBody>
      </p:sp>
    </p:spTree>
    <p:extLst>
      <p:ext uri="{BB962C8B-B14F-4D97-AF65-F5344CB8AC3E}">
        <p14:creationId xmlns:p14="http://schemas.microsoft.com/office/powerpoint/2010/main" val="333309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404" y="2685882"/>
            <a:ext cx="10972800" cy="990600"/>
          </a:xfrm>
        </p:spPr>
        <p:txBody>
          <a:bodyPr>
            <a:normAutofit/>
          </a:bodyPr>
          <a:lstStyle/>
          <a:p>
            <a:pPr algn="ctr"/>
            <a:r>
              <a:rPr lang="en-US" sz="4800" b="1" dirty="0"/>
              <a:t>THANK YOU</a:t>
            </a:r>
            <a:endParaRPr lang="en-IN" sz="4800" b="1" dirty="0"/>
          </a:p>
        </p:txBody>
      </p:sp>
      <p:sp>
        <p:nvSpPr>
          <p:cNvPr id="4" name="Slide Number Placeholder 3"/>
          <p:cNvSpPr>
            <a:spLocks noGrp="1"/>
          </p:cNvSpPr>
          <p:nvPr>
            <p:ph type="sldNum" sz="quarter" idx="12"/>
          </p:nvPr>
        </p:nvSpPr>
        <p:spPr/>
        <p:txBody>
          <a:bodyPr/>
          <a:lstStyle/>
          <a:p>
            <a:fld id="{401CF334-2D5C-4859-84A6-CA7E6E43FAEB}" type="slidenum">
              <a:rPr lang="en-US" smtClean="0"/>
              <a:pPr/>
              <a:t>17</a:t>
            </a:fld>
            <a:endParaRPr lang="en-US" dirty="0"/>
          </a:p>
        </p:txBody>
      </p:sp>
    </p:spTree>
    <p:extLst>
      <p:ext uri="{BB962C8B-B14F-4D97-AF65-F5344CB8AC3E}">
        <p14:creationId xmlns:p14="http://schemas.microsoft.com/office/powerpoint/2010/main" val="3660237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25739-AEC5-4686-8F48-E5F57885AE2B}"/>
              </a:ext>
            </a:extLst>
          </p:cNvPr>
          <p:cNvSpPr>
            <a:spLocks noGrp="1"/>
          </p:cNvSpPr>
          <p:nvPr>
            <p:ph type="title"/>
          </p:nvPr>
        </p:nvSpPr>
        <p:spPr>
          <a:xfrm>
            <a:off x="740229" y="312202"/>
            <a:ext cx="10972800" cy="1143000"/>
          </a:xfrm>
        </p:spPr>
        <p:txBody>
          <a:bodyPr>
            <a:normAutofit/>
          </a:bodyPr>
          <a:lstStyle/>
          <a:p>
            <a:r>
              <a:rPr lang="en-IN" sz="3600" b="1" dirty="0"/>
              <a:t>Introduction</a:t>
            </a:r>
            <a:endParaRPr lang="en-US" sz="3600" b="1" dirty="0"/>
          </a:p>
        </p:txBody>
      </p:sp>
      <p:sp>
        <p:nvSpPr>
          <p:cNvPr id="7" name="Content Placeholder 2">
            <a:extLst>
              <a:ext uri="{FF2B5EF4-FFF2-40B4-BE49-F238E27FC236}">
                <a16:creationId xmlns:a16="http://schemas.microsoft.com/office/drawing/2014/main" id="{5DD17E9E-B133-4956-863C-97A9775CF8BB}"/>
              </a:ext>
            </a:extLst>
          </p:cNvPr>
          <p:cNvSpPr>
            <a:spLocks noGrp="1"/>
          </p:cNvSpPr>
          <p:nvPr>
            <p:ph idx="1"/>
          </p:nvPr>
        </p:nvSpPr>
        <p:spPr>
          <a:xfrm>
            <a:off x="740228" y="1455201"/>
            <a:ext cx="10148595" cy="4833631"/>
          </a:xfrm>
        </p:spPr>
        <p:txBody>
          <a:bodyPr>
            <a:normAutofit/>
          </a:bodyPr>
          <a:lstStyle/>
          <a:p>
            <a:pPr lvl="1"/>
            <a:r>
              <a:rPr lang="en-US" sz="2000" dirty="0">
                <a:latin typeface="Times New Roman" panose="02020603050405020304" pitchFamily="18" charset="0"/>
                <a:cs typeface="Times New Roman" panose="02020603050405020304" pitchFamily="18" charset="0"/>
              </a:rPr>
              <a:t>These are smaller </a:t>
            </a:r>
            <a:r>
              <a:rPr lang="en-US" sz="2000" dirty="0" err="1">
                <a:latin typeface="Times New Roman" panose="02020603050405020304" pitchFamily="18" charset="0"/>
                <a:cs typeface="Times New Roman" panose="02020603050405020304" pitchFamily="18" charset="0"/>
              </a:rPr>
              <a:t>McKibben</a:t>
            </a:r>
            <a:r>
              <a:rPr lang="en-US" sz="2000" dirty="0">
                <a:latin typeface="Times New Roman" panose="02020603050405020304" pitchFamily="18" charset="0"/>
                <a:cs typeface="Times New Roman" panose="02020603050405020304" pitchFamily="18" charset="0"/>
              </a:rPr>
              <a:t> muscles that work on pneumatic actuation.</a:t>
            </a:r>
          </a:p>
          <a:p>
            <a:pPr marL="114300" indent="0">
              <a:buNone/>
            </a:pPr>
            <a:endParaRPr lang="en-US" sz="2000" dirty="0">
              <a:latin typeface="Times New Roman" panose="02020603050405020304" pitchFamily="18" charset="0"/>
              <a:cs typeface="Times New Roman" panose="02020603050405020304" pitchFamily="18" charset="0"/>
            </a:endParaRPr>
          </a:p>
          <a:p>
            <a:pPr marL="114300" indent="0">
              <a:buNone/>
            </a:pPr>
            <a:endParaRPr lang="en-US" sz="2000" dirty="0">
              <a:latin typeface="Times New Roman" panose="02020603050405020304" pitchFamily="18" charset="0"/>
              <a:cs typeface="Times New Roman" panose="02020603050405020304" pitchFamily="18" charset="0"/>
            </a:endParaRPr>
          </a:p>
          <a:p>
            <a:pPr marL="114300" indent="0">
              <a:buNone/>
            </a:pPr>
            <a:endParaRPr lang="en-US" sz="2000" dirty="0">
              <a:latin typeface="Times New Roman" panose="02020603050405020304" pitchFamily="18" charset="0"/>
              <a:cs typeface="Times New Roman" panose="02020603050405020304" pitchFamily="18" charset="0"/>
            </a:endParaRPr>
          </a:p>
          <a:p>
            <a:pPr marL="114300" indent="0">
              <a:buNone/>
            </a:pPr>
            <a:endParaRPr lang="en-US" sz="2000" dirty="0">
              <a:latin typeface="Times New Roman" panose="02020603050405020304" pitchFamily="18" charset="0"/>
              <a:cs typeface="Times New Roman" panose="02020603050405020304" pitchFamily="18" charset="0"/>
            </a:endParaRPr>
          </a:p>
          <a:p>
            <a:pPr marL="114300" indent="0">
              <a:buNone/>
            </a:pPr>
            <a:endParaRPr lang="en-US" sz="20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33AF9F61-E6B3-46BC-BDC7-5D1F2B0BE20B}"/>
              </a:ext>
            </a:extLst>
          </p:cNvPr>
          <p:cNvSpPr>
            <a:spLocks noGrp="1"/>
          </p:cNvSpPr>
          <p:nvPr>
            <p:ph type="sldNum" sz="quarter" idx="12"/>
          </p:nvPr>
        </p:nvSpPr>
        <p:spPr/>
        <p:txBody>
          <a:bodyPr/>
          <a:lstStyle/>
          <a:p>
            <a:fld id="{401CF334-2D5C-4859-84A6-CA7E6E43FAEB}" type="slidenum">
              <a:rPr lang="en-US" smtClean="0"/>
              <a:t>2</a:t>
            </a:fld>
            <a:endParaRPr lang="en-US"/>
          </a:p>
        </p:txBody>
      </p:sp>
      <p:pic>
        <p:nvPicPr>
          <p:cNvPr id="9" name="Picture 3" descr="C:\Users\user\Downloads\mfm.jfif">
            <a:extLst>
              <a:ext uri="{FF2B5EF4-FFF2-40B4-BE49-F238E27FC236}">
                <a16:creationId xmlns:a16="http://schemas.microsoft.com/office/drawing/2014/main" id="{F348E843-6918-49C9-B99B-D5FFA7262F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4692" y="4202284"/>
            <a:ext cx="2596026" cy="13650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p:nvPr/>
        </p:nvPicPr>
        <p:blipFill>
          <a:blip r:embed="rId3">
            <a:extLst>
              <a:ext uri="{28A0092B-C50C-407E-A947-70E740481C1C}">
                <a14:useLocalDpi xmlns:a14="http://schemas.microsoft.com/office/drawing/2010/main" val="0"/>
              </a:ext>
            </a:extLst>
          </a:blip>
          <a:srcRect/>
          <a:stretch>
            <a:fillRect/>
          </a:stretch>
        </p:blipFill>
        <p:spPr bwMode="auto">
          <a:xfrm>
            <a:off x="4839712" y="2267112"/>
            <a:ext cx="2418844" cy="1190441"/>
          </a:xfrm>
          <a:prstGeom prst="rect">
            <a:avLst/>
          </a:prstGeom>
          <a:noFill/>
          <a:ln>
            <a:noFill/>
          </a:ln>
        </p:spPr>
      </p:pic>
      <p:sp>
        <p:nvSpPr>
          <p:cNvPr id="4" name="TextBox 3"/>
          <p:cNvSpPr txBox="1"/>
          <p:nvPr/>
        </p:nvSpPr>
        <p:spPr>
          <a:xfrm>
            <a:off x="724883" y="4148504"/>
            <a:ext cx="3641417" cy="2308324"/>
          </a:xfrm>
          <a:prstGeom prst="rect">
            <a:avLst/>
          </a:prstGeom>
          <a:noFill/>
        </p:spPr>
        <p:txBody>
          <a:bodyPr wrap="square" rtlCol="0">
            <a:spAutoFit/>
          </a:bodyPr>
          <a:lstStyle/>
          <a:p>
            <a:r>
              <a:rPr lang="en-US" dirty="0">
                <a:latin typeface="Times New Roman" pitchFamily="18" charset="0"/>
                <a:cs typeface="Times New Roman" pitchFamily="18" charset="0"/>
              </a:rPr>
              <a:t>Main parts:</a:t>
            </a:r>
          </a:p>
          <a:p>
            <a:pPr marL="342900" indent="-342900">
              <a:buAutoNum type="arabicPeriod"/>
            </a:pPr>
            <a:r>
              <a:rPr lang="en-US" dirty="0">
                <a:latin typeface="Times New Roman" pitchFamily="18" charset="0"/>
                <a:cs typeface="Times New Roman" pitchFamily="18" charset="0"/>
              </a:rPr>
              <a:t>Inner tube</a:t>
            </a:r>
          </a:p>
          <a:p>
            <a:r>
              <a:rPr lang="en-US" dirty="0">
                <a:latin typeface="Times New Roman" pitchFamily="18" charset="0"/>
                <a:cs typeface="Times New Roman" pitchFamily="18" charset="0"/>
              </a:rPr>
              <a:t>   OD=4.34 mm</a:t>
            </a:r>
          </a:p>
          <a:p>
            <a:r>
              <a:rPr lang="en-US" dirty="0">
                <a:latin typeface="Times New Roman" pitchFamily="18" charset="0"/>
                <a:cs typeface="Times New Roman" pitchFamily="18" charset="0"/>
              </a:rPr>
              <a:t>    ID=3 mm</a:t>
            </a:r>
          </a:p>
          <a:p>
            <a:pPr marL="342900" indent="-342900">
              <a:buAutoNum type="arabicPeriod" startAt="2"/>
            </a:pPr>
            <a:r>
              <a:rPr lang="en-US" dirty="0">
                <a:latin typeface="Times New Roman" pitchFamily="18" charset="0"/>
                <a:cs typeface="Times New Roman" pitchFamily="18" charset="0"/>
              </a:rPr>
              <a:t>Outer Sleeve</a:t>
            </a:r>
          </a:p>
          <a:p>
            <a:r>
              <a:rPr lang="en-US" dirty="0">
                <a:latin typeface="Times New Roman" pitchFamily="18" charset="0"/>
                <a:cs typeface="Times New Roman" pitchFamily="18" charset="0"/>
              </a:rPr>
              <a:t>    OD=0.4 mm</a:t>
            </a:r>
          </a:p>
          <a:p>
            <a:r>
              <a:rPr lang="en-US" dirty="0">
                <a:latin typeface="Times New Roman" pitchFamily="18" charset="0"/>
                <a:cs typeface="Times New Roman" pitchFamily="18" charset="0"/>
              </a:rPr>
              <a:t> </a:t>
            </a:r>
          </a:p>
          <a:p>
            <a:pPr marL="342900" indent="-342900">
              <a:buAutoNum type="arabicPeriod"/>
            </a:pPr>
            <a:endParaRPr lang="en-IN" dirty="0"/>
          </a:p>
        </p:txBody>
      </p:sp>
      <p:pic>
        <p:nvPicPr>
          <p:cNvPr id="1026" name="Picture 2" descr="C:\Users\user\Downloads\mckibben mucsckle imag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967" y="2102429"/>
            <a:ext cx="3495675" cy="1304925"/>
          </a:xfrm>
          <a:prstGeom prst="rect">
            <a:avLst/>
          </a:prstGeom>
          <a:noFill/>
          <a:extLst>
            <a:ext uri="{909E8E84-426E-40DD-AFC4-6F175D3DCCD1}">
              <a14:hiddenFill xmlns:a14="http://schemas.microsoft.com/office/drawing/2010/main">
                <a:solidFill>
                  <a:srgbClr val="FFFFFF"/>
                </a:solidFill>
              </a14:hiddenFill>
            </a:ext>
          </a:extLst>
        </p:spPr>
      </p:pic>
      <p:sp>
        <p:nvSpPr>
          <p:cNvPr id="8" name="Right Arrow 7"/>
          <p:cNvSpPr/>
          <p:nvPr/>
        </p:nvSpPr>
        <p:spPr>
          <a:xfrm>
            <a:off x="3957653" y="2701841"/>
            <a:ext cx="817295" cy="320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7" name="Picture 3" descr="C:\Users\user\Downloads\cartoon-illustration-structure-skeletal-muscle-anatomy-6969323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80453" y="1931803"/>
            <a:ext cx="2184850" cy="1861060"/>
          </a:xfrm>
          <a:prstGeom prst="rect">
            <a:avLst/>
          </a:prstGeom>
          <a:noFill/>
          <a:extLst>
            <a:ext uri="{909E8E84-426E-40DD-AFC4-6F175D3DCCD1}">
              <a14:hiddenFill xmlns:a14="http://schemas.microsoft.com/office/drawing/2010/main">
                <a:solidFill>
                  <a:srgbClr val="FFFFFF"/>
                </a:solidFill>
              </a14:hiddenFill>
            </a:ext>
          </a:extLst>
        </p:spPr>
      </p:pic>
      <p:sp>
        <p:nvSpPr>
          <p:cNvPr id="13" name="Right Arrow 12"/>
          <p:cNvSpPr/>
          <p:nvPr/>
        </p:nvSpPr>
        <p:spPr>
          <a:xfrm>
            <a:off x="7354312" y="2702293"/>
            <a:ext cx="817295" cy="320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Left Arrow 11"/>
          <p:cNvSpPr/>
          <p:nvPr/>
        </p:nvSpPr>
        <p:spPr>
          <a:xfrm>
            <a:off x="6878228" y="4361607"/>
            <a:ext cx="2824122" cy="776835"/>
          </a:xfrm>
          <a:prstGeom prst="leftArrow">
            <a:avLst>
              <a:gd name="adj1" fmla="val 6875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Down Arrow 13"/>
          <p:cNvSpPr/>
          <p:nvPr/>
        </p:nvSpPr>
        <p:spPr>
          <a:xfrm>
            <a:off x="9281564" y="3932729"/>
            <a:ext cx="841572" cy="1092425"/>
          </a:xfrm>
          <a:prstGeom prst="downArrow">
            <a:avLst>
              <a:gd name="adj1" fmla="val 38462"/>
              <a:gd name="adj2" fmla="val 634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3935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Problem Definition</a:t>
            </a:r>
            <a:br>
              <a:rPr lang="en-US" dirty="0"/>
            </a:br>
            <a:endParaRPr lang="en-IN" dirty="0"/>
          </a:p>
        </p:txBody>
      </p:sp>
      <p:sp>
        <p:nvSpPr>
          <p:cNvPr id="3" name="Content Placeholder 2"/>
          <p:cNvSpPr>
            <a:spLocks noGrp="1"/>
          </p:cNvSpPr>
          <p:nvPr>
            <p:ph idx="1"/>
          </p:nvPr>
        </p:nvSpPr>
        <p:spPr>
          <a:xfrm>
            <a:off x="609600" y="1325071"/>
            <a:ext cx="10972800" cy="4876800"/>
          </a:xfrm>
        </p:spPr>
        <p:txBody>
          <a:bodyPr>
            <a:normAutofit/>
          </a:bodyPr>
          <a:lstStyle/>
          <a:p>
            <a:r>
              <a:rPr lang="en-US" sz="1600" dirty="0">
                <a:latin typeface="Times New Roman" pitchFamily="18" charset="0"/>
                <a:cs typeface="Times New Roman" pitchFamily="18" charset="0"/>
              </a:rPr>
              <a:t>PAMs are used usually in </a:t>
            </a:r>
            <a:r>
              <a:rPr lang="en-US" sz="1600" dirty="0" err="1">
                <a:latin typeface="Times New Roman" pitchFamily="18" charset="0"/>
                <a:cs typeface="Times New Roman" pitchFamily="18" charset="0"/>
              </a:rPr>
              <a:t>Exosuits</a:t>
            </a:r>
            <a:r>
              <a:rPr lang="en-US" sz="1600" dirty="0">
                <a:latin typeface="Times New Roman" pitchFamily="18" charset="0"/>
                <a:cs typeface="Times New Roman" pitchFamily="18" charset="0"/>
              </a:rPr>
              <a:t> ; these are sturdy &amp; provide heavy forces but compromise on flexibility </a:t>
            </a:r>
          </a:p>
          <a:p>
            <a:endParaRPr lang="en-US" sz="1600" dirty="0">
              <a:latin typeface="Times New Roman" pitchFamily="18" charset="0"/>
              <a:cs typeface="Times New Roman" pitchFamily="18" charset="0"/>
            </a:endParaRPr>
          </a:p>
          <a:p>
            <a:pPr marL="0" indent="0">
              <a:buNone/>
            </a:pPr>
            <a:endParaRPr lang="en-US" sz="1600" dirty="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r>
              <a:rPr lang="en-US" sz="1600" dirty="0">
                <a:latin typeface="Times New Roman" pitchFamily="18" charset="0"/>
                <a:cs typeface="Times New Roman" pitchFamily="18" charset="0"/>
              </a:rPr>
              <a:t>To tackle this we use thin Mckibben bundles called Multifilament muscles</a:t>
            </a:r>
          </a:p>
          <a:p>
            <a:r>
              <a:rPr lang="en-US" sz="1600" dirty="0">
                <a:latin typeface="Times New Roman" pitchFamily="18" charset="0"/>
                <a:cs typeface="Times New Roman" pitchFamily="18" charset="0"/>
              </a:rPr>
              <a:t>These muscles have been tested to replicate human-like motions in certain robotic designs</a:t>
            </a:r>
          </a:p>
          <a:p>
            <a:endParaRPr lang="en-US" sz="1600" dirty="0">
              <a:latin typeface="Times New Roman" pitchFamily="18" charset="0"/>
              <a:cs typeface="Times New Roman" pitchFamily="18" charset="0"/>
            </a:endParaRPr>
          </a:p>
          <a:p>
            <a:pPr marL="0" indent="0">
              <a:buNone/>
            </a:pPr>
            <a:endParaRPr lang="en-US" sz="1600" dirty="0">
              <a:latin typeface="Times New Roman" pitchFamily="18" charset="0"/>
              <a:cs typeface="Times New Roman" pitchFamily="18" charset="0"/>
            </a:endParaRPr>
          </a:p>
          <a:p>
            <a:pPr marL="0" indent="0">
              <a:buNone/>
            </a:pPr>
            <a:endParaRPr lang="en-US"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 </a:t>
            </a:r>
          </a:p>
          <a:p>
            <a:pPr marL="0" indent="0">
              <a:buNone/>
            </a:pPr>
            <a:endParaRPr lang="en-US" sz="1600" dirty="0">
              <a:latin typeface="Times New Roman" pitchFamily="18" charset="0"/>
              <a:cs typeface="Times New Roman" pitchFamily="18" charset="0"/>
            </a:endParaRPr>
          </a:p>
          <a:p>
            <a:r>
              <a:rPr lang="en-US" sz="1600" dirty="0">
                <a:latin typeface="Times New Roman" pitchFamily="18" charset="0"/>
                <a:cs typeface="Times New Roman" pitchFamily="18" charset="0"/>
              </a:rPr>
              <a:t>This paper tries to conceptualize the use of such muscles in an </a:t>
            </a:r>
            <a:r>
              <a:rPr lang="en-US" sz="1600" dirty="0" err="1">
                <a:latin typeface="Times New Roman" pitchFamily="18" charset="0"/>
                <a:cs typeface="Times New Roman" pitchFamily="18" charset="0"/>
              </a:rPr>
              <a:t>Exo</a:t>
            </a:r>
            <a:r>
              <a:rPr lang="en-US" sz="1600" dirty="0">
                <a:latin typeface="Times New Roman" pitchFamily="18" charset="0"/>
                <a:cs typeface="Times New Roman" pitchFamily="18" charset="0"/>
              </a:rPr>
              <a:t>-suit to obtain force augmentations </a:t>
            </a:r>
          </a:p>
          <a:p>
            <a:endParaRPr lang="en-IN" sz="16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401CF334-2D5C-4859-84A6-CA7E6E43FAEB}" type="slidenum">
              <a:rPr lang="en-US" smtClean="0"/>
              <a:pPr/>
              <a:t>3</a:t>
            </a:fld>
            <a:endParaRPr lang="en-US" dirty="0"/>
          </a:p>
        </p:txBody>
      </p:sp>
      <p:pic>
        <p:nvPicPr>
          <p:cNvPr id="1026" name="Picture 2" descr="C:\Users\user\Downloads\BE pic 1.PNG"/>
          <p:cNvPicPr>
            <a:picLocks noChangeAspect="1" noChangeArrowheads="1"/>
          </p:cNvPicPr>
          <p:nvPr/>
        </p:nvPicPr>
        <p:blipFill rotWithShape="1">
          <a:blip r:embed="rId2">
            <a:extLst>
              <a:ext uri="{28A0092B-C50C-407E-A947-70E740481C1C}">
                <a14:useLocalDpi xmlns:a14="http://schemas.microsoft.com/office/drawing/2010/main" val="0"/>
              </a:ext>
            </a:extLst>
          </a:blip>
          <a:srcRect l="-3198" t="-2700" r="-2018" b="31971"/>
          <a:stretch/>
        </p:blipFill>
        <p:spPr bwMode="auto">
          <a:xfrm>
            <a:off x="3091159" y="1691234"/>
            <a:ext cx="2718922" cy="166156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user\Downloads\musculoskeletal-robot-drive-by-making-use-of-multifilament-muscles-video-tokyo-tech.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39990" y="4062202"/>
            <a:ext cx="1954603" cy="1173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042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txBox="1">
            <a:spLocks noGrp="1"/>
          </p:cNvSpPr>
          <p:nvPr>
            <p:ph type="title"/>
          </p:nvPr>
        </p:nvSpPr>
        <p:spPr>
          <a:prstGeom prst="rect">
            <a:avLst/>
          </a:prstGeom>
          <a:noFill/>
        </p:spPr>
        <p:txBody>
          <a:bodyPr wrap="none" rtlCol="0">
            <a:spAutoFit/>
          </a:bodyPr>
          <a:lstStyle/>
          <a:p>
            <a:r>
              <a:rPr lang="en-US" sz="3600" b="1" dirty="0">
                <a:solidFill>
                  <a:schemeClr val="tx2"/>
                </a:solidFill>
              </a:rPr>
              <a:t>Theoretical Methodology</a:t>
            </a:r>
            <a:endParaRPr lang="en-IN" sz="3600" b="1" dirty="0">
              <a:solidFill>
                <a:schemeClr val="tx2"/>
              </a:solidFill>
            </a:endParaRPr>
          </a:p>
        </p:txBody>
      </p:sp>
      <p:sp>
        <p:nvSpPr>
          <p:cNvPr id="3" name="Content Placeholder 2"/>
          <p:cNvSpPr>
            <a:spLocks noGrp="1"/>
          </p:cNvSpPr>
          <p:nvPr>
            <p:ph idx="1"/>
          </p:nvPr>
        </p:nvSpPr>
        <p:spPr>
          <a:xfrm>
            <a:off x="900913" y="3261092"/>
            <a:ext cx="3460694" cy="4858593"/>
          </a:xfrm>
        </p:spPr>
        <p:txBody>
          <a:bodyPr/>
          <a:lstStyle/>
          <a:p>
            <a:pPr marL="0" indent="0">
              <a:buNone/>
            </a:pPr>
            <a:r>
              <a:rPr lang="en-US" sz="1600" b="1" dirty="0">
                <a:latin typeface="Times New Roman" pitchFamily="18" charset="0"/>
                <a:cs typeface="Times New Roman" pitchFamily="18" charset="0"/>
              </a:rPr>
              <a:t>Bicep Muscles  </a:t>
            </a:r>
          </a:p>
          <a:p>
            <a:r>
              <a:rPr lang="en-IN" sz="1600" dirty="0">
                <a:latin typeface="Times New Roman" panose="02020603050405020304" pitchFamily="18" charset="0"/>
                <a:ea typeface="Times New Roman" panose="02020603050405020304" pitchFamily="18" charset="0"/>
                <a:cs typeface="Times New Roman" pitchFamily="18" charset="0"/>
              </a:rPr>
              <a:t>Number of muscles = 16</a:t>
            </a:r>
          </a:p>
          <a:p>
            <a:r>
              <a:rPr lang="en-US" sz="1600" dirty="0">
                <a:latin typeface="Times New Roman" panose="02020603050405020304" pitchFamily="18" charset="0"/>
                <a:ea typeface="Times New Roman" panose="02020603050405020304" pitchFamily="18" charset="0"/>
                <a:cs typeface="Times New Roman" pitchFamily="18" charset="0"/>
              </a:rPr>
              <a:t>L= 200 mm</a:t>
            </a:r>
          </a:p>
          <a:p>
            <a:r>
              <a:rPr lang="en-IN" sz="1600" dirty="0" err="1">
                <a:solidFill>
                  <a:srgbClr val="2F2B20"/>
                </a:solidFill>
                <a:latin typeface="Times New Roman" panose="02020603050405020304" pitchFamily="18" charset="0"/>
                <a:ea typeface="Calibri" panose="020F0502020204030204" pitchFamily="34" charset="0"/>
                <a:cs typeface="Times New Roman" panose="02020603050405020304" pitchFamily="18" charset="0"/>
              </a:rPr>
              <a:t>F</a:t>
            </a:r>
            <a:r>
              <a:rPr lang="en-IN" sz="1600" baseline="-25000" dirty="0" err="1">
                <a:solidFill>
                  <a:srgbClr val="2F2B20"/>
                </a:solidFill>
                <a:latin typeface="Times New Roman" panose="02020603050405020304" pitchFamily="18" charset="0"/>
                <a:ea typeface="Calibri" panose="020F0502020204030204" pitchFamily="34" charset="0"/>
                <a:cs typeface="Times New Roman" panose="02020603050405020304" pitchFamily="18" charset="0"/>
              </a:rPr>
              <a:t>m</a:t>
            </a:r>
            <a:r>
              <a:rPr lang="en-IN" sz="1600" dirty="0">
                <a:solidFill>
                  <a:srgbClr val="2F2B20"/>
                </a:solidFill>
                <a:latin typeface="Times New Roman" panose="02020603050405020304" pitchFamily="18" charset="0"/>
                <a:ea typeface="Calibri" panose="020F0502020204030204" pitchFamily="34" charset="0"/>
                <a:cs typeface="Times New Roman" panose="02020603050405020304" pitchFamily="18" charset="0"/>
              </a:rPr>
              <a:t>= 500  N</a:t>
            </a:r>
          </a:p>
          <a:p>
            <a:r>
              <a:rPr lang="en-US" sz="1600" dirty="0" err="1">
                <a:solidFill>
                  <a:srgbClr val="2F2B20"/>
                </a:solidFill>
                <a:latin typeface="Times New Roman" panose="02020603050405020304" pitchFamily="18" charset="0"/>
                <a:ea typeface="Calibri" panose="020F0502020204030204" pitchFamily="34" charset="0"/>
                <a:cs typeface="Times New Roman" panose="02020603050405020304" pitchFamily="18" charset="0"/>
              </a:rPr>
              <a:t>F</a:t>
            </a:r>
            <a:r>
              <a:rPr lang="en-US" sz="1600" baseline="-25000" dirty="0" err="1">
                <a:solidFill>
                  <a:srgbClr val="2F2B20"/>
                </a:solidFill>
                <a:latin typeface="Times New Roman" panose="02020603050405020304" pitchFamily="18" charset="0"/>
                <a:ea typeface="Calibri" panose="020F0502020204030204" pitchFamily="34" charset="0"/>
                <a:cs typeface="Times New Roman" panose="02020603050405020304" pitchFamily="18" charset="0"/>
              </a:rPr>
              <a:t>single</a:t>
            </a:r>
            <a:r>
              <a:rPr lang="en-US" sz="1600" dirty="0">
                <a:solidFill>
                  <a:srgbClr val="2F2B20"/>
                </a:solidFill>
                <a:latin typeface="Times New Roman" panose="02020603050405020304" pitchFamily="18" charset="0"/>
                <a:ea typeface="Calibri" panose="020F0502020204030204" pitchFamily="34" charset="0"/>
                <a:cs typeface="Times New Roman" panose="02020603050405020304" pitchFamily="18" charset="0"/>
              </a:rPr>
              <a:t> = 500/16</a:t>
            </a:r>
            <a:r>
              <a:rPr lang="en-IN" sz="1600" dirty="0">
                <a:solidFill>
                  <a:srgbClr val="2F2B20"/>
                </a:solidFill>
                <a:latin typeface="Times New Roman" panose="02020603050405020304" pitchFamily="18" charset="0"/>
                <a:ea typeface="Calibri" panose="020F0502020204030204" pitchFamily="34" charset="0"/>
                <a:cs typeface="Times New Roman" panose="02020603050405020304" pitchFamily="18" charset="0"/>
              </a:rPr>
              <a:t> = 31.25 N</a:t>
            </a:r>
            <a:endParaRPr lang="en-US" sz="1600" dirty="0">
              <a:latin typeface="Times New Roman" panose="02020603050405020304" pitchFamily="18" charset="0"/>
              <a:ea typeface="Times New Roman" panose="02020603050405020304" pitchFamily="18" charset="0"/>
              <a:cs typeface="Times New Roman" pitchFamily="18" charset="0"/>
            </a:endParaRPr>
          </a:p>
          <a:p>
            <a:r>
              <a:rPr lang="en-IN" sz="1800" dirty="0">
                <a:latin typeface="Times New Roman" panose="02020603050405020304" pitchFamily="18" charset="0"/>
                <a:cs typeface="Times New Roman" panose="02020603050405020304" pitchFamily="18" charset="0"/>
              </a:rPr>
              <a:t>P  = </a:t>
            </a:r>
            <a:r>
              <a:rPr lang="en-IN" sz="1600" dirty="0">
                <a:latin typeface="Cambria Math" panose="02040503050406030204" pitchFamily="18" charset="0"/>
                <a:ea typeface="Times New Roman" panose="02020603050405020304" pitchFamily="18" charset="0"/>
                <a:cs typeface="Times New Roman" panose="02020603050405020304" pitchFamily="18" charset="0"/>
              </a:rPr>
              <a:t>0.652624MPa</a:t>
            </a:r>
            <a:endParaRPr lang="en-IN" sz="18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ea typeface="Times New Roman" panose="02020603050405020304" pitchFamily="18" charset="0"/>
              <a:cs typeface="Times New Roman" pitchFamily="18" charset="0"/>
            </a:endParaRPr>
          </a:p>
          <a:p>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pPr/>
              <a:t>4</a:t>
            </a:fld>
            <a:endParaRPr lang="en-US" dirty="0"/>
          </a:p>
        </p:txBody>
      </p:sp>
      <p:sp>
        <p:nvSpPr>
          <p:cNvPr id="5" name="TextBox 4"/>
          <p:cNvSpPr txBox="1"/>
          <p:nvPr/>
        </p:nvSpPr>
        <p:spPr>
          <a:xfrm>
            <a:off x="5591596" y="3261092"/>
            <a:ext cx="3851809" cy="2123658"/>
          </a:xfrm>
          <a:prstGeom prst="rect">
            <a:avLst/>
          </a:prstGeom>
          <a:noFill/>
        </p:spPr>
        <p:txBody>
          <a:bodyPr wrap="square" rtlCol="0">
            <a:spAutoFit/>
          </a:bodyPr>
          <a:lstStyle/>
          <a:p>
            <a:r>
              <a:rPr lang="en-US" sz="1600" b="1" dirty="0">
                <a:latin typeface="Times New Roman" panose="02020603050405020304" pitchFamily="18" charset="0"/>
                <a:ea typeface="Times New Roman" panose="02020603050405020304" pitchFamily="18" charset="0"/>
                <a:cs typeface="Times New Roman" pitchFamily="18" charset="0"/>
              </a:rPr>
              <a:t>Back Muscles</a:t>
            </a:r>
          </a:p>
          <a:p>
            <a:pPr marL="285750" indent="-285750">
              <a:buFont typeface="Arial" pitchFamily="34" charset="0"/>
              <a:buChar char="•"/>
            </a:pPr>
            <a:r>
              <a:rPr lang="en-IN" sz="1600" dirty="0">
                <a:latin typeface="Times New Roman" panose="02020603050405020304" pitchFamily="18" charset="0"/>
                <a:ea typeface="Times New Roman" panose="02020603050405020304" pitchFamily="18" charset="0"/>
                <a:cs typeface="Times New Roman" pitchFamily="18" charset="0"/>
              </a:rPr>
              <a:t>Number of muscles = 22</a:t>
            </a:r>
          </a:p>
          <a:p>
            <a:pPr marL="285750" indent="-285750">
              <a:buFont typeface="Arial" pitchFamily="34" charset="0"/>
              <a:buChar char="•"/>
            </a:pPr>
            <a:r>
              <a:rPr lang="en-US" sz="1600" dirty="0">
                <a:latin typeface="Times New Roman" panose="02020603050405020304" pitchFamily="18" charset="0"/>
                <a:ea typeface="Times New Roman" panose="02020603050405020304" pitchFamily="18" charset="0"/>
                <a:cs typeface="Times New Roman" pitchFamily="18" charset="0"/>
              </a:rPr>
              <a:t>L= 217.0817 mm</a:t>
            </a:r>
            <a:endParaRPr lang="en-IN" sz="1600" dirty="0">
              <a:latin typeface="Times New Roman" panose="02020603050405020304" pitchFamily="18" charset="0"/>
              <a:ea typeface="Times New Roman" panose="02020603050405020304" pitchFamily="18" charset="0"/>
              <a:cs typeface="Times New Roman" pitchFamily="18" charset="0"/>
            </a:endParaRPr>
          </a:p>
          <a:p>
            <a:pPr marL="285750" indent="-285750">
              <a:buFont typeface="Arial" pitchFamily="34" charset="0"/>
              <a:buChar char="•"/>
            </a:pPr>
            <a:r>
              <a:rPr lang="en-IN" sz="1600" dirty="0" err="1">
                <a:latin typeface="Times New Roman" panose="02020603050405020304" pitchFamily="18" charset="0"/>
                <a:ea typeface="Times New Roman" panose="02020603050405020304" pitchFamily="18" charset="0"/>
                <a:cs typeface="Times New Roman" pitchFamily="18" charset="0"/>
              </a:rPr>
              <a:t>F</a:t>
            </a:r>
            <a:r>
              <a:rPr lang="en-IN" sz="1600" baseline="-25000" dirty="0" err="1">
                <a:latin typeface="Times New Roman" panose="02020603050405020304" pitchFamily="18" charset="0"/>
                <a:ea typeface="Times New Roman" panose="02020603050405020304" pitchFamily="18" charset="0"/>
                <a:cs typeface="Times New Roman" pitchFamily="18" charset="0"/>
              </a:rPr>
              <a:t>m</a:t>
            </a:r>
            <a:r>
              <a:rPr lang="en-IN" sz="1600" dirty="0">
                <a:latin typeface="Times New Roman" panose="02020603050405020304" pitchFamily="18" charset="0"/>
                <a:ea typeface="Times New Roman" panose="02020603050405020304" pitchFamily="18" charset="0"/>
                <a:cs typeface="Times New Roman" pitchFamily="18" charset="0"/>
              </a:rPr>
              <a:t> = 500/sin45 = 707.10672 N</a:t>
            </a:r>
          </a:p>
          <a:p>
            <a:endParaRPr lang="en-IN" sz="1600" dirty="0">
              <a:latin typeface="Times New Roman" panose="02020603050405020304" pitchFamily="18" charset="0"/>
              <a:ea typeface="Times New Roman" panose="02020603050405020304" pitchFamily="18" charset="0"/>
              <a:cs typeface="Times New Roman" pitchFamily="18" charset="0"/>
            </a:endParaRPr>
          </a:p>
          <a:p>
            <a:pPr marL="285750" indent="-285750">
              <a:buFont typeface="Arial" pitchFamily="34" charset="0"/>
              <a:buChar char="•"/>
            </a:pPr>
            <a:r>
              <a:rPr lang="en-US" sz="1600" dirty="0" err="1">
                <a:solidFill>
                  <a:srgbClr val="2F2B20"/>
                </a:solidFill>
                <a:latin typeface="Times New Roman" panose="02020603050405020304" pitchFamily="18" charset="0"/>
                <a:ea typeface="Calibri" panose="020F0502020204030204" pitchFamily="34" charset="0"/>
                <a:cs typeface="Times New Roman" panose="02020603050405020304" pitchFamily="18" charset="0"/>
              </a:rPr>
              <a:t>F</a:t>
            </a:r>
            <a:r>
              <a:rPr lang="en-US" sz="1600" baseline="-25000" dirty="0" err="1">
                <a:solidFill>
                  <a:srgbClr val="2F2B20"/>
                </a:solidFill>
                <a:latin typeface="Times New Roman" panose="02020603050405020304" pitchFamily="18" charset="0"/>
                <a:ea typeface="Calibri" panose="020F0502020204030204" pitchFamily="34" charset="0"/>
                <a:cs typeface="Times New Roman" panose="02020603050405020304" pitchFamily="18" charset="0"/>
              </a:rPr>
              <a:t>single</a:t>
            </a:r>
            <a:r>
              <a:rPr lang="en-US" sz="1600" baseline="-25000" dirty="0">
                <a:solidFill>
                  <a:srgbClr val="2F2B20"/>
                </a:solidFill>
                <a:latin typeface="Times New Roman" panose="02020603050405020304" pitchFamily="18" charset="0"/>
                <a:ea typeface="Calibri" panose="020F0502020204030204" pitchFamily="34" charset="0"/>
                <a:cs typeface="Times New Roman" panose="02020603050405020304" pitchFamily="18" charset="0"/>
              </a:rPr>
              <a:t>= </a:t>
            </a:r>
            <a:r>
              <a:rPr lang="en-IN" sz="1600" dirty="0">
                <a:latin typeface="Times New Roman" panose="02020603050405020304" pitchFamily="18" charset="0"/>
                <a:ea typeface="Times New Roman" panose="02020603050405020304" pitchFamily="18" charset="0"/>
                <a:cs typeface="Times New Roman" pitchFamily="18" charset="0"/>
              </a:rPr>
              <a:t>707.10672/22 =32.14 N</a:t>
            </a:r>
          </a:p>
          <a:p>
            <a:pPr marL="285750" indent="-285750">
              <a:buFont typeface="Arial" pitchFamily="34" charset="0"/>
              <a:buChar char="•"/>
            </a:pPr>
            <a:r>
              <a:rPr lang="en-IN" dirty="0">
                <a:latin typeface="Times New Roman" panose="02020603050405020304" pitchFamily="18" charset="0"/>
                <a:ea typeface="Times New Roman" panose="02020603050405020304" pitchFamily="18" charset="0"/>
                <a:cs typeface="Times New Roman" pitchFamily="18" charset="0"/>
              </a:rPr>
              <a:t>P</a:t>
            </a:r>
            <a:r>
              <a:rPr lang="en-IN" sz="1600" dirty="0">
                <a:latin typeface="Times New Roman" panose="02020603050405020304" pitchFamily="18" charset="0"/>
                <a:ea typeface="Times New Roman" panose="02020603050405020304" pitchFamily="18" charset="0"/>
                <a:cs typeface="Times New Roman" pitchFamily="18" charset="0"/>
              </a:rPr>
              <a:t>  = 0.6510683MPa</a:t>
            </a:r>
            <a:endParaRPr lang="en-US" sz="1600" dirty="0">
              <a:latin typeface="Times New Roman" panose="02020603050405020304" pitchFamily="18" charset="0"/>
              <a:cs typeface="Times New Roman" panose="02020603050405020304" pitchFamily="18" charset="0"/>
            </a:endParaRPr>
          </a:p>
          <a:p>
            <a:endParaRPr lang="en-IN" dirty="0"/>
          </a:p>
        </p:txBody>
      </p:sp>
      <p:sp>
        <p:nvSpPr>
          <p:cNvPr id="6" name="Rectangle 5"/>
          <p:cNvSpPr/>
          <p:nvPr/>
        </p:nvSpPr>
        <p:spPr>
          <a:xfrm>
            <a:off x="1699117" y="2690031"/>
            <a:ext cx="1505540" cy="369332"/>
          </a:xfrm>
          <a:prstGeom prst="rect">
            <a:avLst/>
          </a:prstGeom>
        </p:spPr>
        <p:txBody>
          <a:bodyPr wrap="none">
            <a:spAutoFit/>
          </a:bodyPr>
          <a:lstStyle/>
          <a:p>
            <a:r>
              <a:rPr lang="en-IN" dirty="0">
                <a:latin typeface="Times New Roman" panose="02020603050405020304" pitchFamily="18" charset="0"/>
                <a:cs typeface="Times New Roman" panose="02020603050405020304" pitchFamily="18" charset="0"/>
              </a:rPr>
              <a:t>P</a:t>
            </a:r>
            <a:r>
              <a:rPr lang="en-IN" baseline="-25000" dirty="0">
                <a:latin typeface="Times New Roman" panose="02020603050405020304" pitchFamily="18" charset="0"/>
                <a:cs typeface="Times New Roman" panose="02020603050405020304" pitchFamily="18" charset="0"/>
              </a:rPr>
              <a:t>app</a:t>
            </a:r>
            <a:r>
              <a:rPr lang="en-IN" dirty="0">
                <a:latin typeface="Times New Roman" panose="02020603050405020304" pitchFamily="18" charset="0"/>
                <a:cs typeface="Times New Roman" panose="02020603050405020304" pitchFamily="18" charset="0"/>
              </a:rPr>
              <a:t> =0.7MPa </a:t>
            </a:r>
            <a:endParaRPr lang="en-IN" dirty="0"/>
          </a:p>
        </p:txBody>
      </p:sp>
      <p:pic>
        <p:nvPicPr>
          <p:cNvPr id="7" name="Picture 6">
            <a:extLst>
              <a:ext uri="{FF2B5EF4-FFF2-40B4-BE49-F238E27FC236}">
                <a16:creationId xmlns:a16="http://schemas.microsoft.com/office/drawing/2014/main" id="{98E5E7C4-446E-4222-82C9-5FAD4794451C}"/>
              </a:ext>
            </a:extLst>
          </p:cNvPr>
          <p:cNvPicPr/>
          <p:nvPr/>
        </p:nvPicPr>
        <p:blipFill>
          <a:blip r:embed="rId2">
            <a:extLst>
              <a:ext uri="{28A0092B-C50C-407E-A947-70E740481C1C}">
                <a14:useLocalDpi xmlns:a14="http://schemas.microsoft.com/office/drawing/2010/main" val="0"/>
              </a:ext>
            </a:extLst>
          </a:blip>
          <a:stretch>
            <a:fillRect/>
          </a:stretch>
        </p:blipFill>
        <p:spPr>
          <a:xfrm>
            <a:off x="9117871" y="2986534"/>
            <a:ext cx="2743200" cy="2162176"/>
          </a:xfrm>
          <a:prstGeom prst="rect">
            <a:avLst/>
          </a:prstGeom>
        </p:spPr>
      </p:pic>
      <p:sp>
        <p:nvSpPr>
          <p:cNvPr id="9" name="TextBox 8"/>
          <p:cNvSpPr txBox="1"/>
          <p:nvPr/>
        </p:nvSpPr>
        <p:spPr>
          <a:xfrm>
            <a:off x="2451887" y="1980303"/>
            <a:ext cx="6915676" cy="400110"/>
          </a:xfrm>
          <a:prstGeom prst="rect">
            <a:avLst/>
          </a:prstGeom>
          <a:noFill/>
        </p:spPr>
        <p:txBody>
          <a:bodyPr wrap="none" rtlCol="0">
            <a:spAutoFit/>
          </a:bodyPr>
          <a:lstStyle/>
          <a:p>
            <a:r>
              <a:rPr lang="en-US" sz="2000" b="1" dirty="0">
                <a:latin typeface="Times New Roman" pitchFamily="18" charset="0"/>
                <a:cs typeface="Times New Roman" pitchFamily="18" charset="0"/>
              </a:rPr>
              <a:t>F</a:t>
            </a:r>
            <a:r>
              <a:rPr lang="en-US" sz="2000" dirty="0">
                <a:latin typeface="Times New Roman" pitchFamily="18" charset="0"/>
                <a:cs typeface="Times New Roman" pitchFamily="18" charset="0"/>
              </a:rPr>
              <a:t>=5.0705x10</a:t>
            </a:r>
            <a:r>
              <a:rPr lang="en-US" sz="2000" baseline="30000" dirty="0">
                <a:latin typeface="Times New Roman" pitchFamily="18" charset="0"/>
                <a:cs typeface="Times New Roman" pitchFamily="18" charset="0"/>
              </a:rPr>
              <a:t>-4 </a:t>
            </a:r>
            <a:r>
              <a:rPr lang="en-US" sz="2000" b="1" i="1" dirty="0">
                <a:latin typeface="Times New Roman" pitchFamily="18" charset="0"/>
                <a:cs typeface="Times New Roman" pitchFamily="18" charset="0"/>
              </a:rPr>
              <a:t>(P-</a:t>
            </a:r>
            <a:r>
              <a:rPr lang="en-US" sz="2000" b="1" i="1" dirty="0" err="1">
                <a:latin typeface="Times New Roman" pitchFamily="18" charset="0"/>
                <a:cs typeface="Times New Roman" pitchFamily="18" charset="0"/>
              </a:rPr>
              <a:t>P</a:t>
            </a:r>
            <a:r>
              <a:rPr lang="en-US" sz="2000" b="1" i="1" baseline="-25000" dirty="0" err="1">
                <a:latin typeface="Times New Roman" pitchFamily="18" charset="0"/>
                <a:cs typeface="Times New Roman" pitchFamily="18" charset="0"/>
              </a:rPr>
              <a:t>th</a:t>
            </a:r>
            <a:r>
              <a:rPr lang="en-US" sz="2000" b="1" i="1" dirty="0">
                <a:latin typeface="Times New Roman" pitchFamily="18" charset="0"/>
                <a:cs typeface="Times New Roman" pitchFamily="18" charset="0"/>
              </a:rPr>
              <a:t>) </a:t>
            </a:r>
            <a:r>
              <a:rPr lang="en-US" sz="2000" dirty="0">
                <a:latin typeface="Times New Roman" pitchFamily="18" charset="0"/>
                <a:cs typeface="Times New Roman" pitchFamily="18" charset="0"/>
              </a:rPr>
              <a:t>-5.006x10</a:t>
            </a:r>
            <a:r>
              <a:rPr lang="en-US" sz="2000" baseline="30000" dirty="0">
                <a:latin typeface="Times New Roman" pitchFamily="18" charset="0"/>
                <a:cs typeface="Times New Roman" pitchFamily="18" charset="0"/>
              </a:rPr>
              <a:t>-10</a:t>
            </a:r>
            <a:r>
              <a:rPr lang="en-US" sz="2000" dirty="0">
                <a:latin typeface="Times New Roman" pitchFamily="18" charset="0"/>
                <a:cs typeface="Times New Roman" pitchFamily="18" charset="0"/>
              </a:rPr>
              <a:t> </a:t>
            </a:r>
            <a:r>
              <a:rPr lang="en-US" sz="2000" b="1" i="1" dirty="0">
                <a:latin typeface="Times New Roman" pitchFamily="18" charset="0"/>
                <a:cs typeface="Times New Roman" pitchFamily="18" charset="0"/>
              </a:rPr>
              <a:t>(P-</a:t>
            </a:r>
            <a:r>
              <a:rPr lang="en-US" sz="2000" b="1" i="1" dirty="0" err="1">
                <a:latin typeface="Times New Roman" pitchFamily="18" charset="0"/>
                <a:cs typeface="Times New Roman" pitchFamily="18" charset="0"/>
              </a:rPr>
              <a:t>P</a:t>
            </a:r>
            <a:r>
              <a:rPr lang="en-US" sz="2000" b="1" i="1" baseline="-25000" dirty="0" err="1">
                <a:latin typeface="Times New Roman" pitchFamily="18" charset="0"/>
                <a:cs typeface="Times New Roman" pitchFamily="18" charset="0"/>
              </a:rPr>
              <a:t>th</a:t>
            </a:r>
            <a:r>
              <a:rPr lang="en-US" sz="2000" b="1" i="1" dirty="0">
                <a:latin typeface="Times New Roman" pitchFamily="18" charset="0"/>
                <a:cs typeface="Times New Roman" pitchFamily="18" charset="0"/>
              </a:rPr>
              <a:t>)</a:t>
            </a:r>
            <a:r>
              <a:rPr lang="en-US" sz="2000" b="1" i="1" baseline="30000" dirty="0">
                <a:latin typeface="Times New Roman" pitchFamily="18" charset="0"/>
                <a:cs typeface="Times New Roman" pitchFamily="18" charset="0"/>
              </a:rPr>
              <a:t>2 </a:t>
            </a:r>
            <a:r>
              <a:rPr lang="en-US" sz="2000" dirty="0">
                <a:latin typeface="Times New Roman" pitchFamily="18" charset="0"/>
                <a:cs typeface="Times New Roman" pitchFamily="18" charset="0"/>
              </a:rPr>
              <a:t>-7.3828x10</a:t>
            </a:r>
            <a:r>
              <a:rPr lang="en-US" sz="2000" baseline="30000" dirty="0">
                <a:latin typeface="Times New Roman" pitchFamily="18" charset="0"/>
                <a:cs typeface="Times New Roman" pitchFamily="18" charset="0"/>
              </a:rPr>
              <a:t>-16 </a:t>
            </a:r>
            <a:r>
              <a:rPr lang="en-US" sz="2000" b="1" i="1" dirty="0">
                <a:latin typeface="Times New Roman" pitchFamily="18" charset="0"/>
                <a:cs typeface="Times New Roman" pitchFamily="18" charset="0"/>
              </a:rPr>
              <a:t>(P-</a:t>
            </a:r>
            <a:r>
              <a:rPr lang="en-US" sz="2000" b="1" i="1" dirty="0" err="1">
                <a:latin typeface="Times New Roman" pitchFamily="18" charset="0"/>
                <a:cs typeface="Times New Roman" pitchFamily="18" charset="0"/>
              </a:rPr>
              <a:t>P</a:t>
            </a:r>
            <a:r>
              <a:rPr lang="en-US" sz="2000" b="1" i="1" baseline="-25000" dirty="0" err="1">
                <a:latin typeface="Times New Roman" pitchFamily="18" charset="0"/>
                <a:cs typeface="Times New Roman" pitchFamily="18" charset="0"/>
              </a:rPr>
              <a:t>th</a:t>
            </a:r>
            <a:r>
              <a:rPr lang="en-US" sz="2000" b="1" i="1" dirty="0">
                <a:latin typeface="Times New Roman" pitchFamily="18" charset="0"/>
                <a:cs typeface="Times New Roman" pitchFamily="18" charset="0"/>
              </a:rPr>
              <a:t>)</a:t>
            </a:r>
            <a:r>
              <a:rPr lang="en-US" sz="2000" b="1" i="1" baseline="30000" dirty="0">
                <a:latin typeface="Times New Roman" pitchFamily="18" charset="0"/>
                <a:cs typeface="Times New Roman" pitchFamily="18" charset="0"/>
              </a:rPr>
              <a:t>3</a:t>
            </a:r>
            <a:endParaRPr lang="en-IN" sz="2000" b="1" i="1" baseline="30000" dirty="0">
              <a:latin typeface="Times New Roman" pitchFamily="18" charset="0"/>
              <a:cs typeface="Times New Roman" pitchFamily="18" charset="0"/>
            </a:endParaRPr>
          </a:p>
        </p:txBody>
      </p:sp>
      <p:sp>
        <p:nvSpPr>
          <p:cNvPr id="10" name="Rectangle 9"/>
          <p:cNvSpPr/>
          <p:nvPr/>
        </p:nvSpPr>
        <p:spPr>
          <a:xfrm>
            <a:off x="4425684" y="2706215"/>
            <a:ext cx="1749197" cy="369332"/>
          </a:xfrm>
          <a:prstGeom prst="rect">
            <a:avLst/>
          </a:prstGeom>
        </p:spPr>
        <p:txBody>
          <a:bodyPr wrap="none">
            <a:spAutoFit/>
          </a:bodyPr>
          <a:lstStyle/>
          <a:p>
            <a:r>
              <a:rPr lang="en-IN" dirty="0" err="1">
                <a:latin typeface="Times New Roman" panose="02020603050405020304" pitchFamily="18" charset="0"/>
                <a:cs typeface="Times New Roman" panose="02020603050405020304" pitchFamily="18" charset="0"/>
              </a:rPr>
              <a:t>P</a:t>
            </a:r>
            <a:r>
              <a:rPr lang="en-IN" baseline="-25000" dirty="0" err="1">
                <a:latin typeface="Times New Roman" panose="02020603050405020304" pitchFamily="18" charset="0"/>
                <a:cs typeface="Times New Roman" panose="02020603050405020304" pitchFamily="18" charset="0"/>
              </a:rPr>
              <a:t>th</a:t>
            </a:r>
            <a:r>
              <a:rPr lang="en-IN" dirty="0">
                <a:latin typeface="Times New Roman" panose="02020603050405020304" pitchFamily="18" charset="0"/>
                <a:cs typeface="Times New Roman" panose="02020603050405020304" pitchFamily="18" charset="0"/>
              </a:rPr>
              <a:t> = 0.1441MPa</a:t>
            </a:r>
          </a:p>
        </p:txBody>
      </p:sp>
      <p:sp>
        <p:nvSpPr>
          <p:cNvPr id="11" name="Title 1">
            <a:extLst>
              <a:ext uri="{FF2B5EF4-FFF2-40B4-BE49-F238E27FC236}">
                <a16:creationId xmlns:a16="http://schemas.microsoft.com/office/drawing/2014/main" id="{D95BB3B5-5AE4-47AB-80BB-78A91D71DF79}"/>
              </a:ext>
            </a:extLst>
          </p:cNvPr>
          <p:cNvSpPr txBox="1">
            <a:spLocks/>
          </p:cNvSpPr>
          <p:nvPr/>
        </p:nvSpPr>
        <p:spPr>
          <a:xfrm>
            <a:off x="618957" y="1346598"/>
            <a:ext cx="10972800" cy="7143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IN" sz="2200" b="1" dirty="0"/>
              <a:t>Mathematical model</a:t>
            </a:r>
            <a:endParaRPr lang="en-US" sz="2200" b="1" dirty="0"/>
          </a:p>
        </p:txBody>
      </p:sp>
      <p:sp>
        <p:nvSpPr>
          <p:cNvPr id="2" name="TextBox 1"/>
          <p:cNvSpPr txBox="1"/>
          <p:nvPr/>
        </p:nvSpPr>
        <p:spPr>
          <a:xfrm>
            <a:off x="5300283" y="2694648"/>
            <a:ext cx="184731" cy="369332"/>
          </a:xfrm>
          <a:prstGeom prst="rect">
            <a:avLst/>
          </a:prstGeom>
          <a:noFill/>
        </p:spPr>
        <p:txBody>
          <a:bodyPr wrap="none" rtlCol="0">
            <a:spAutoFit/>
          </a:bodyPr>
          <a:lstStyle/>
          <a:p>
            <a:endParaRPr lang="en-IN" dirty="0"/>
          </a:p>
        </p:txBody>
      </p:sp>
      <p:sp>
        <p:nvSpPr>
          <p:cNvPr id="12" name="TextBox 11"/>
          <p:cNvSpPr txBox="1"/>
          <p:nvPr/>
        </p:nvSpPr>
        <p:spPr>
          <a:xfrm>
            <a:off x="7367860" y="2706215"/>
            <a:ext cx="1808508" cy="369332"/>
          </a:xfrm>
          <a:prstGeom prst="rect">
            <a:avLst/>
          </a:prstGeom>
          <a:noFill/>
        </p:spPr>
        <p:txBody>
          <a:bodyPr wrap="none" rtlCol="0">
            <a:spAutoFit/>
          </a:bodyPr>
          <a:lstStyle/>
          <a:p>
            <a:r>
              <a:rPr lang="en-US" dirty="0">
                <a:latin typeface="Times New Roman" pitchFamily="18" charset="0"/>
                <a:cs typeface="Times New Roman" pitchFamily="18" charset="0"/>
              </a:rPr>
              <a:t>Braid angle = 18</a:t>
            </a:r>
            <a:r>
              <a:rPr lang="en-US" baseline="30000" dirty="0">
                <a:latin typeface="Times New Roman" pitchFamily="18" charset="0"/>
                <a:cs typeface="Times New Roman" pitchFamily="18" charset="0"/>
              </a:rPr>
              <a:t>o</a:t>
            </a:r>
            <a:endParaRPr lang="en-IN" baseline="30000" dirty="0">
              <a:latin typeface="Times New Roman" pitchFamily="18" charset="0"/>
              <a:cs typeface="Times New Roman" pitchFamily="18" charset="0"/>
            </a:endParaRPr>
          </a:p>
        </p:txBody>
      </p:sp>
    </p:spTree>
    <p:extLst>
      <p:ext uri="{BB962C8B-B14F-4D97-AF65-F5344CB8AC3E}">
        <p14:creationId xmlns:p14="http://schemas.microsoft.com/office/powerpoint/2010/main" val="1887172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a:spLocks noGrp="1"/>
          </p:cNvSpPr>
          <p:nvPr>
            <p:ph type="title"/>
          </p:nvPr>
        </p:nvSpPr>
        <p:spPr>
          <a:xfrm>
            <a:off x="5958435" y="439222"/>
            <a:ext cx="10972800" cy="806951"/>
          </a:xfrm>
        </p:spPr>
        <p:txBody>
          <a:bodyPr>
            <a:normAutofit/>
          </a:bodyPr>
          <a:lstStyle/>
          <a:p>
            <a:r>
              <a:rPr lang="en-US" sz="2200" b="1" dirty="0">
                <a:cs typeface="Times New Roman" panose="02020603050405020304" pitchFamily="18" charset="0"/>
              </a:rPr>
              <a:t>Dynamic </a:t>
            </a:r>
            <a:r>
              <a:rPr lang="en-US" sz="2200" b="1" dirty="0" err="1">
                <a:cs typeface="Times New Roman" panose="02020603050405020304" pitchFamily="18" charset="0"/>
              </a:rPr>
              <a:t>Modelling</a:t>
            </a:r>
            <a:r>
              <a:rPr lang="en-US" sz="2200" b="1" dirty="0">
                <a:cs typeface="Times New Roman" panose="02020603050405020304" pitchFamily="18" charset="0"/>
              </a:rPr>
              <a:t> </a:t>
            </a:r>
            <a:endParaRPr lang="en-US" sz="2200" b="1"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520FD7F-57F3-4E8A-A77C-9F38329057AA}"/>
              </a:ext>
            </a:extLst>
          </p:cNvPr>
          <p:cNvSpPr>
            <a:spLocks noGrp="1"/>
          </p:cNvSpPr>
          <p:nvPr>
            <p:ph idx="1"/>
          </p:nvPr>
        </p:nvSpPr>
        <p:spPr>
          <a:xfrm>
            <a:off x="609600" y="1029126"/>
            <a:ext cx="5018003" cy="5295474"/>
          </a:xfrm>
        </p:spPr>
        <p:txBody>
          <a:bodyPr/>
          <a:lstStyle/>
          <a:p>
            <a:pPr marL="0" indent="0">
              <a:buNone/>
            </a:pPr>
            <a:r>
              <a:rPr lang="en-IN" sz="2000" b="1" dirty="0">
                <a:latin typeface="Times New Roman" panose="02020603050405020304" pitchFamily="18" charset="0"/>
                <a:cs typeface="Times New Roman" panose="02020603050405020304" pitchFamily="18" charset="0"/>
              </a:rPr>
              <a:t>DH parameterization</a:t>
            </a:r>
          </a:p>
          <a:p>
            <a:endParaRPr lang="en-US" dirty="0"/>
          </a:p>
        </p:txBody>
      </p:sp>
      <p:sp>
        <p:nvSpPr>
          <p:cNvPr id="2" name="Slide Number Placeholder 1">
            <a:extLst>
              <a:ext uri="{FF2B5EF4-FFF2-40B4-BE49-F238E27FC236}">
                <a16:creationId xmlns:a16="http://schemas.microsoft.com/office/drawing/2014/main" id="{DFCBE5E0-CF77-455F-A551-FB0CF431699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6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6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E5CE07D-E767-442D-B991-59F86E14AA65}"/>
                  </a:ext>
                </a:extLst>
              </p:cNvPr>
              <p:cNvSpPr txBox="1"/>
              <p:nvPr/>
            </p:nvSpPr>
            <p:spPr>
              <a:xfrm>
                <a:off x="1255024" y="5988403"/>
                <a:ext cx="2050113" cy="276999"/>
              </a:xfrm>
              <a:prstGeom prst="rect">
                <a:avLst/>
              </a:prstGeom>
              <a:noFill/>
              <a:ln>
                <a:noFill/>
              </a:ln>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Pre>
                        <m:sPrePr>
                          <m:ctrlPr>
                            <a:rPr lang="en-IN" i="1">
                              <a:solidFill>
                                <a:prstClr val="black"/>
                              </a:solidFill>
                              <a:latin typeface="Cambria Math" panose="02040503050406030204" pitchFamily="18" charset="0"/>
                              <a:ea typeface="Calibri" panose="020F0502020204030204" pitchFamily="34" charset="0"/>
                              <a:cs typeface="Times New Roman" panose="02020603050405020304" pitchFamily="18" charset="0"/>
                            </a:rPr>
                          </m:ctrlPr>
                        </m:sPrePr>
                        <m:sub>
                          <m:r>
                            <a:rPr lang="en-IN" i="1">
                              <a:solidFill>
                                <a:prstClr val="black"/>
                              </a:solidFill>
                              <a:latin typeface="Cambria Math" panose="02040503050406030204" pitchFamily="18" charset="0"/>
                              <a:ea typeface="Calibri" panose="020F0502020204030204" pitchFamily="34" charset="0"/>
                              <a:cs typeface="Times New Roman" panose="02020603050405020304" pitchFamily="18" charset="0"/>
                            </a:rPr>
                            <m:t> </m:t>
                          </m:r>
                        </m:sub>
                        <m:sup>
                          <m:r>
                            <a:rPr lang="en-IN" i="1">
                              <a:solidFill>
                                <a:prstClr val="black"/>
                              </a:solidFill>
                              <a:latin typeface="Cambria Math" panose="02040503050406030204" pitchFamily="18" charset="0"/>
                              <a:ea typeface="Calibri" panose="020F0502020204030204" pitchFamily="34" charset="0"/>
                              <a:cs typeface="Times New Roman" panose="02020603050405020304" pitchFamily="18" charset="0"/>
                            </a:rPr>
                            <m:t>0</m:t>
                          </m:r>
                        </m:sup>
                        <m:e>
                          <m:sSub>
                            <m:sSubPr>
                              <m:ctrlPr>
                                <a:rPr lang="en-IN" i="1">
                                  <a:solidFill>
                                    <a:prstClr val="black"/>
                                  </a:solidFill>
                                  <a:latin typeface="Cambria Math" panose="02040503050406030204" pitchFamily="18" charset="0"/>
                                  <a:ea typeface="Calibri" panose="020F0502020204030204" pitchFamily="34" charset="0"/>
                                  <a:cs typeface="Times New Roman" panose="02020603050405020304" pitchFamily="18" charset="0"/>
                                </a:rPr>
                              </m:ctrlPr>
                            </m:sSubPr>
                            <m:e>
                              <m:r>
                                <a:rPr lang="en-IN" i="1">
                                  <a:solidFill>
                                    <a:prstClr val="black"/>
                                  </a:solidFill>
                                  <a:latin typeface="Cambria Math" panose="02040503050406030204" pitchFamily="18" charset="0"/>
                                  <a:ea typeface="Calibri" panose="020F0502020204030204" pitchFamily="34" charset="0"/>
                                  <a:cs typeface="Times New Roman" panose="02020603050405020304" pitchFamily="18" charset="0"/>
                                </a:rPr>
                                <m:t>𝑇</m:t>
                              </m:r>
                            </m:e>
                            <m:sub>
                              <m:r>
                                <a:rPr lang="en-IN" i="1">
                                  <a:solidFill>
                                    <a:prstClr val="black"/>
                                  </a:solidFill>
                                  <a:latin typeface="Cambria Math" panose="02040503050406030204" pitchFamily="18" charset="0"/>
                                  <a:ea typeface="Calibri" panose="020F0502020204030204" pitchFamily="34" charset="0"/>
                                  <a:cs typeface="Times New Roman" panose="02020603050405020304" pitchFamily="18" charset="0"/>
                                </a:rPr>
                                <m:t>5</m:t>
                              </m:r>
                            </m:sub>
                          </m:sSub>
                        </m:e>
                      </m:sPre>
                      <m:r>
                        <a:rPr lang="en-IN" i="1">
                          <a:solidFill>
                            <a:prstClr val="black"/>
                          </a:solidFill>
                          <a:latin typeface="Cambria Math" panose="02040503050406030204" pitchFamily="18" charset="0"/>
                          <a:ea typeface="Calibri" panose="020F0502020204030204" pitchFamily="34" charset="0"/>
                          <a:cs typeface="Times New Roman" panose="02020603050405020304" pitchFamily="18" charset="0"/>
                        </a:rPr>
                        <m:t> = </m:t>
                      </m:r>
                      <m:sSub>
                        <m:sSubPr>
                          <m:ctrlPr>
                            <a:rPr lang="en-IN" i="1">
                              <a:solidFill>
                                <a:prstClr val="black"/>
                              </a:solidFill>
                              <a:latin typeface="Cambria Math" panose="02040503050406030204" pitchFamily="18" charset="0"/>
                              <a:ea typeface="Calibri" panose="020F0502020204030204" pitchFamily="34" charset="0"/>
                              <a:cs typeface="Times New Roman" panose="02020603050405020304" pitchFamily="18" charset="0"/>
                            </a:rPr>
                          </m:ctrlPr>
                        </m:sSubPr>
                        <m:e>
                          <m:r>
                            <a:rPr lang="en-IN" i="1">
                              <a:solidFill>
                                <a:prstClr val="black"/>
                              </a:solidFill>
                              <a:latin typeface="Cambria Math" panose="02040503050406030204" pitchFamily="18" charset="0"/>
                              <a:ea typeface="Calibri" panose="020F0502020204030204" pitchFamily="34" charset="0"/>
                              <a:cs typeface="Times New Roman" panose="02020603050405020304" pitchFamily="18" charset="0"/>
                            </a:rPr>
                            <m:t>𝐴</m:t>
                          </m:r>
                        </m:e>
                        <m:sub>
                          <m:r>
                            <a:rPr lang="en-IN" i="1">
                              <a:solidFill>
                                <a:prstClr val="black"/>
                              </a:solidFill>
                              <a:latin typeface="Cambria Math" panose="02040503050406030204" pitchFamily="18" charset="0"/>
                              <a:ea typeface="Calibri" panose="020F0502020204030204" pitchFamily="34" charset="0"/>
                              <a:cs typeface="Times New Roman" panose="02020603050405020304" pitchFamily="18" charset="0"/>
                            </a:rPr>
                            <m:t>1</m:t>
                          </m:r>
                        </m:sub>
                      </m:sSub>
                      <m:sSub>
                        <m:sSubPr>
                          <m:ctrlPr>
                            <a:rPr lang="en-IN" i="1">
                              <a:solidFill>
                                <a:prstClr val="black"/>
                              </a:solidFill>
                              <a:latin typeface="Cambria Math" panose="02040503050406030204" pitchFamily="18" charset="0"/>
                              <a:ea typeface="Calibri" panose="020F0502020204030204" pitchFamily="34" charset="0"/>
                              <a:cs typeface="Times New Roman" panose="02020603050405020304" pitchFamily="18" charset="0"/>
                            </a:rPr>
                          </m:ctrlPr>
                        </m:sSubPr>
                        <m:e>
                          <m:r>
                            <a:rPr lang="en-IN" i="1">
                              <a:solidFill>
                                <a:prstClr val="black"/>
                              </a:solidFill>
                              <a:latin typeface="Cambria Math" panose="02040503050406030204" pitchFamily="18" charset="0"/>
                              <a:ea typeface="Calibri" panose="020F0502020204030204" pitchFamily="34" charset="0"/>
                              <a:cs typeface="Times New Roman" panose="02020603050405020304" pitchFamily="18" charset="0"/>
                            </a:rPr>
                            <m:t>𝐴</m:t>
                          </m:r>
                        </m:e>
                        <m:sub>
                          <m:r>
                            <a:rPr lang="en-IN" i="1">
                              <a:solidFill>
                                <a:prstClr val="black"/>
                              </a:solidFill>
                              <a:latin typeface="Cambria Math" panose="02040503050406030204" pitchFamily="18" charset="0"/>
                              <a:ea typeface="Calibri" panose="020F0502020204030204" pitchFamily="34" charset="0"/>
                              <a:cs typeface="Times New Roman" panose="02020603050405020304" pitchFamily="18" charset="0"/>
                            </a:rPr>
                            <m:t>2</m:t>
                          </m:r>
                        </m:sub>
                      </m:sSub>
                      <m:sSub>
                        <m:sSubPr>
                          <m:ctrlPr>
                            <a:rPr lang="en-IN" i="1">
                              <a:solidFill>
                                <a:prstClr val="black"/>
                              </a:solidFill>
                              <a:latin typeface="Cambria Math" panose="02040503050406030204" pitchFamily="18" charset="0"/>
                              <a:ea typeface="Calibri" panose="020F0502020204030204" pitchFamily="34" charset="0"/>
                              <a:cs typeface="Times New Roman" panose="02020603050405020304" pitchFamily="18" charset="0"/>
                            </a:rPr>
                          </m:ctrlPr>
                        </m:sSubPr>
                        <m:e>
                          <m:r>
                            <a:rPr lang="en-IN" i="1">
                              <a:solidFill>
                                <a:prstClr val="black"/>
                              </a:solidFill>
                              <a:latin typeface="Cambria Math" panose="02040503050406030204" pitchFamily="18" charset="0"/>
                              <a:ea typeface="Calibri" panose="020F0502020204030204" pitchFamily="34" charset="0"/>
                              <a:cs typeface="Times New Roman" panose="02020603050405020304" pitchFamily="18" charset="0"/>
                            </a:rPr>
                            <m:t>𝐴</m:t>
                          </m:r>
                        </m:e>
                        <m:sub>
                          <m:r>
                            <a:rPr lang="en-IN" i="1">
                              <a:solidFill>
                                <a:prstClr val="black"/>
                              </a:solidFill>
                              <a:latin typeface="Cambria Math" panose="02040503050406030204" pitchFamily="18" charset="0"/>
                              <a:ea typeface="Calibri" panose="020F0502020204030204" pitchFamily="34" charset="0"/>
                              <a:cs typeface="Times New Roman" panose="02020603050405020304" pitchFamily="18" charset="0"/>
                            </a:rPr>
                            <m:t>3</m:t>
                          </m:r>
                        </m:sub>
                      </m:sSub>
                      <m:sSub>
                        <m:sSubPr>
                          <m:ctrlPr>
                            <a:rPr lang="en-IN" i="1">
                              <a:solidFill>
                                <a:prstClr val="black"/>
                              </a:solidFill>
                              <a:latin typeface="Cambria Math" panose="02040503050406030204" pitchFamily="18" charset="0"/>
                              <a:ea typeface="Calibri" panose="020F0502020204030204" pitchFamily="34" charset="0"/>
                              <a:cs typeface="Times New Roman" panose="02020603050405020304" pitchFamily="18" charset="0"/>
                            </a:rPr>
                          </m:ctrlPr>
                        </m:sSubPr>
                        <m:e>
                          <m:r>
                            <a:rPr lang="en-IN" i="1">
                              <a:solidFill>
                                <a:prstClr val="black"/>
                              </a:solidFill>
                              <a:latin typeface="Cambria Math" panose="02040503050406030204" pitchFamily="18" charset="0"/>
                              <a:ea typeface="Calibri" panose="020F0502020204030204" pitchFamily="34" charset="0"/>
                              <a:cs typeface="Times New Roman" panose="02020603050405020304" pitchFamily="18" charset="0"/>
                            </a:rPr>
                            <m:t>𝐴</m:t>
                          </m:r>
                        </m:e>
                        <m:sub>
                          <m:r>
                            <a:rPr lang="en-IN" i="1">
                              <a:solidFill>
                                <a:prstClr val="black"/>
                              </a:solidFill>
                              <a:latin typeface="Cambria Math" panose="02040503050406030204" pitchFamily="18" charset="0"/>
                              <a:ea typeface="Calibri" panose="020F0502020204030204" pitchFamily="34" charset="0"/>
                              <a:cs typeface="Times New Roman" panose="02020603050405020304" pitchFamily="18" charset="0"/>
                            </a:rPr>
                            <m:t>4</m:t>
                          </m:r>
                        </m:sub>
                      </m:sSub>
                      <m:sSub>
                        <m:sSubPr>
                          <m:ctrlPr>
                            <a:rPr lang="en-IN" i="1">
                              <a:solidFill>
                                <a:prstClr val="black"/>
                              </a:solidFill>
                              <a:latin typeface="Cambria Math" panose="02040503050406030204" pitchFamily="18" charset="0"/>
                              <a:ea typeface="Calibri" panose="020F0502020204030204" pitchFamily="34" charset="0"/>
                              <a:cs typeface="Times New Roman" panose="02020603050405020304" pitchFamily="18" charset="0"/>
                            </a:rPr>
                          </m:ctrlPr>
                        </m:sSubPr>
                        <m:e>
                          <m:r>
                            <a:rPr lang="en-IN" i="1">
                              <a:solidFill>
                                <a:prstClr val="black"/>
                              </a:solidFill>
                              <a:latin typeface="Cambria Math" panose="02040503050406030204" pitchFamily="18" charset="0"/>
                              <a:ea typeface="Calibri" panose="020F0502020204030204" pitchFamily="34" charset="0"/>
                              <a:cs typeface="Times New Roman" panose="02020603050405020304" pitchFamily="18" charset="0"/>
                            </a:rPr>
                            <m:t>𝐴</m:t>
                          </m:r>
                        </m:e>
                        <m:sub>
                          <m:r>
                            <a:rPr lang="en-IN" i="1">
                              <a:solidFill>
                                <a:prstClr val="black"/>
                              </a:solidFill>
                              <a:latin typeface="Cambria Math" panose="02040503050406030204" pitchFamily="18" charset="0"/>
                              <a:ea typeface="Calibri" panose="020F0502020204030204" pitchFamily="34" charset="0"/>
                              <a:cs typeface="Times New Roman" panose="02020603050405020304" pitchFamily="18" charset="0"/>
                            </a:rPr>
                            <m:t>5</m:t>
                          </m:r>
                        </m:sub>
                      </m:sSub>
                    </m:oMath>
                  </m:oMathPara>
                </a14:m>
                <a:endParaRPr kumimoji="0" lang="en-US" sz="1800" b="0" i="0" u="none" strike="noStrike" kern="1200" cap="none" spc="0" normalizeH="0" baseline="0" noProof="0" dirty="0" err="1">
                  <a:ln>
                    <a:noFill/>
                  </a:ln>
                  <a:solidFill>
                    <a:prstClr val="black"/>
                  </a:solidFill>
                  <a:effectLst/>
                  <a:uLnTx/>
                  <a:uFillTx/>
                  <a:latin typeface="Palatino Linotype" panose="02040502050505030304"/>
                  <a:ea typeface="+mn-ea"/>
                  <a:cs typeface="+mn-cs"/>
                </a:endParaRPr>
              </a:p>
            </p:txBody>
          </p:sp>
        </mc:Choice>
        <mc:Fallback xmlns="">
          <p:sp>
            <p:nvSpPr>
              <p:cNvPr id="10" name="TextBox 9">
                <a:extLst>
                  <a:ext uri="{FF2B5EF4-FFF2-40B4-BE49-F238E27FC236}">
                    <a16:creationId xmlns="" xmlns:a16="http://schemas.microsoft.com/office/drawing/2014/main" xmlns:a14="http://schemas.microsoft.com/office/drawing/2010/main" id="{1E5CE07D-E767-442D-B991-59F86E14AA65}"/>
                  </a:ext>
                </a:extLst>
              </p:cNvPr>
              <p:cNvSpPr txBox="1">
                <a:spLocks noRot="1" noChangeAspect="1" noMove="1" noResize="1" noEditPoints="1" noAdjustHandles="1" noChangeArrowheads="1" noChangeShapeType="1" noTextEdit="1"/>
              </p:cNvSpPr>
              <p:nvPr/>
            </p:nvSpPr>
            <p:spPr>
              <a:xfrm>
                <a:off x="1255024" y="5988403"/>
                <a:ext cx="2050113" cy="276999"/>
              </a:xfrm>
              <a:prstGeom prst="rect">
                <a:avLst/>
              </a:prstGeom>
              <a:blipFill rotWithShape="1">
                <a:blip r:embed="rId2"/>
                <a:stretch>
                  <a:fillRect l="-595" t="-26087" r="-8036" b="-50000"/>
                </a:stretch>
              </a:blipFill>
              <a:ln>
                <a:noFill/>
              </a:ln>
            </p:spPr>
            <p:txBody>
              <a:bodyPr/>
              <a:lstStyle/>
              <a:p>
                <a:r>
                  <a:rPr lang="en-IN">
                    <a:noFill/>
                  </a:rPr>
                  <a:t> </a:t>
                </a:r>
              </a:p>
            </p:txBody>
          </p:sp>
        </mc:Fallback>
      </mc:AlternateContent>
      <p:sp>
        <p:nvSpPr>
          <p:cNvPr id="12" name="Rectangle 11"/>
          <p:cNvSpPr/>
          <p:nvPr/>
        </p:nvSpPr>
        <p:spPr>
          <a:xfrm>
            <a:off x="774701" y="598239"/>
            <a:ext cx="2933816" cy="430887"/>
          </a:xfrm>
          <a:prstGeom prst="rect">
            <a:avLst/>
          </a:prstGeom>
        </p:spPr>
        <p:txBody>
          <a:bodyPr wrap="none">
            <a:spAutoFit/>
          </a:bodyPr>
          <a:lstStyle/>
          <a:p>
            <a:r>
              <a:rPr lang="en-IN" sz="2200" b="1" dirty="0">
                <a:solidFill>
                  <a:schemeClr val="tx2"/>
                </a:solidFill>
                <a:latin typeface="+mj-lt"/>
                <a:cs typeface="Times New Roman" panose="02020603050405020304" pitchFamily="18" charset="0"/>
              </a:rPr>
              <a:t>Kinematic Modelling</a:t>
            </a:r>
            <a:endParaRPr lang="en-IN" dirty="0"/>
          </a:p>
        </p:txBody>
      </p:sp>
      <p:pic>
        <p:nvPicPr>
          <p:cNvPr id="14" name="Picture 13">
            <a:extLst>
              <a:ext uri="{FF2B5EF4-FFF2-40B4-BE49-F238E27FC236}">
                <a16:creationId xmlns:a16="http://schemas.microsoft.com/office/drawing/2014/main" id="{1FC6E408-C3BF-4FA2-9E09-F9423201AE3E}"/>
              </a:ext>
            </a:extLst>
          </p:cNvPr>
          <p:cNvPicPr>
            <a:picLocks noChangeAspect="1"/>
          </p:cNvPicPr>
          <p:nvPr/>
        </p:nvPicPr>
        <p:blipFill>
          <a:blip r:embed="rId3"/>
          <a:stretch>
            <a:fillRect/>
          </a:stretch>
        </p:blipFill>
        <p:spPr>
          <a:xfrm>
            <a:off x="411114" y="1503534"/>
            <a:ext cx="5006097" cy="3969145"/>
          </a:xfrm>
          <a:prstGeom prst="rect">
            <a:avLst/>
          </a:prstGeom>
        </p:spPr>
      </p:pic>
      <p:sp>
        <p:nvSpPr>
          <p:cNvPr id="5" name="TextBox 4"/>
          <p:cNvSpPr txBox="1"/>
          <p:nvPr/>
        </p:nvSpPr>
        <p:spPr>
          <a:xfrm>
            <a:off x="6190407" y="1148801"/>
            <a:ext cx="2701765" cy="400110"/>
          </a:xfrm>
          <a:prstGeom prst="rect">
            <a:avLst/>
          </a:prstGeom>
          <a:noFill/>
        </p:spPr>
        <p:txBody>
          <a:bodyPr wrap="none" rtlCol="0">
            <a:spAutoFit/>
          </a:bodyPr>
          <a:lstStyle/>
          <a:p>
            <a:r>
              <a:rPr lang="en-US" sz="2000" b="1" dirty="0" err="1">
                <a:latin typeface="Times New Roman" pitchFamily="18" charset="0"/>
                <a:cs typeface="Times New Roman" pitchFamily="18" charset="0"/>
              </a:rPr>
              <a:t>Rigidbodytree</a:t>
            </a:r>
            <a:r>
              <a:rPr lang="en-US" sz="2000" b="1" dirty="0">
                <a:latin typeface="Times New Roman" pitchFamily="18" charset="0"/>
                <a:cs typeface="Times New Roman" pitchFamily="18" charset="0"/>
              </a:rPr>
              <a:t> creation</a:t>
            </a:r>
            <a:endParaRPr lang="en-IN" sz="2000" b="1" dirty="0">
              <a:latin typeface="Times New Roman" pitchFamily="18" charset="0"/>
              <a:cs typeface="Times New Roman" pitchFamily="18" charset="0"/>
            </a:endParaRPr>
          </a:p>
        </p:txBody>
      </p:sp>
      <p:pic>
        <p:nvPicPr>
          <p:cNvPr id="11" name="Picture 10">
            <a:extLst>
              <a:ext uri="{FF2B5EF4-FFF2-40B4-BE49-F238E27FC236}">
                <a16:creationId xmlns:a16="http://schemas.microsoft.com/office/drawing/2014/main" id="{476EA132-01FE-4507-83DE-BA2E96F98645}"/>
              </a:ext>
            </a:extLst>
          </p:cNvPr>
          <p:cNvPicPr/>
          <p:nvPr/>
        </p:nvPicPr>
        <p:blipFill>
          <a:blip r:embed="rId4">
            <a:extLst>
              <a:ext uri="{28A0092B-C50C-407E-A947-70E740481C1C}">
                <a14:useLocalDpi xmlns:a14="http://schemas.microsoft.com/office/drawing/2010/main" val="0"/>
              </a:ext>
            </a:extLst>
          </a:blip>
          <a:stretch>
            <a:fillRect/>
          </a:stretch>
        </p:blipFill>
        <p:spPr>
          <a:xfrm>
            <a:off x="5627603" y="1691236"/>
            <a:ext cx="6405640" cy="2654188"/>
          </a:xfrm>
          <a:prstGeom prst="rect">
            <a:avLst/>
          </a:prstGeom>
        </p:spPr>
      </p:pic>
      <p:pic>
        <p:nvPicPr>
          <p:cNvPr id="13" name="Picture 12">
            <a:extLst>
              <a:ext uri="{FF2B5EF4-FFF2-40B4-BE49-F238E27FC236}">
                <a16:creationId xmlns:a16="http://schemas.microsoft.com/office/drawing/2014/main" id="{2693E1E7-B283-4119-8EC5-2696E9925A35}"/>
              </a:ext>
            </a:extLst>
          </p:cNvPr>
          <p:cNvPicPr/>
          <p:nvPr/>
        </p:nvPicPr>
        <p:blipFill>
          <a:blip r:embed="rId5">
            <a:extLst>
              <a:ext uri="{28A0092B-C50C-407E-A947-70E740481C1C}">
                <a14:useLocalDpi xmlns:a14="http://schemas.microsoft.com/office/drawing/2010/main" val="0"/>
              </a:ext>
            </a:extLst>
          </a:blip>
          <a:stretch>
            <a:fillRect/>
          </a:stretch>
        </p:blipFill>
        <p:spPr>
          <a:xfrm>
            <a:off x="6060306" y="4305265"/>
            <a:ext cx="5299969" cy="2334827"/>
          </a:xfrm>
          <a:prstGeom prst="rect">
            <a:avLst/>
          </a:prstGeom>
        </p:spPr>
      </p:pic>
      <p:cxnSp>
        <p:nvCxnSpPr>
          <p:cNvPr id="16" name="Straight Connector 15"/>
          <p:cNvCxnSpPr/>
          <p:nvPr/>
        </p:nvCxnSpPr>
        <p:spPr>
          <a:xfrm>
            <a:off x="5417211" y="898216"/>
            <a:ext cx="0" cy="581008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0585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01CF334-2D5C-4859-84A6-CA7E6E43FAEB}" type="slidenum">
              <a:rPr lang="en-US" smtClean="0"/>
              <a:pPr/>
              <a:t>6</a:t>
            </a:fld>
            <a:endParaRPr lang="en-US" dirty="0"/>
          </a:p>
        </p:txBody>
      </p:sp>
      <p:sp>
        <p:nvSpPr>
          <p:cNvPr id="5" name="Title 1">
            <a:extLst>
              <a:ext uri="{FF2B5EF4-FFF2-40B4-BE49-F238E27FC236}">
                <a16:creationId xmlns:a16="http://schemas.microsoft.com/office/drawing/2014/main" id="{F0B8F8F5-38CE-4966-B1A0-64B2884A2A96}"/>
              </a:ext>
            </a:extLst>
          </p:cNvPr>
          <p:cNvSpPr txBox="1">
            <a:spLocks/>
          </p:cNvSpPr>
          <p:nvPr/>
        </p:nvSpPr>
        <p:spPr>
          <a:xfrm>
            <a:off x="2306228" y="465800"/>
            <a:ext cx="7302321" cy="116205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algn="ctr"/>
            <a:r>
              <a:rPr lang="en-IN" sz="2200" b="1" dirty="0"/>
              <a:t> </a:t>
            </a:r>
            <a:r>
              <a:rPr lang="en-IN" sz="3200" b="1" dirty="0"/>
              <a:t>Mechanical Design &amp; Assembly</a:t>
            </a:r>
            <a:br>
              <a:rPr lang="en-IN" sz="3200" b="1" dirty="0"/>
            </a:br>
            <a:endParaRPr lang="en-US" sz="3200" dirty="0"/>
          </a:p>
        </p:txBody>
      </p:sp>
      <p:pic>
        <p:nvPicPr>
          <p:cNvPr id="7" name="exoskeleton-final_SeF0TqEl_cRnx">
            <a:hlinkClick r:id="" action="ppaction://media"/>
            <a:extLst>
              <a:ext uri="{FF2B5EF4-FFF2-40B4-BE49-F238E27FC236}">
                <a16:creationId xmlns:a16="http://schemas.microsoft.com/office/drawing/2014/main" id="{E0A0DB1E-3061-4B0C-AA53-61C5FCE424D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tretch/>
        </p:blipFill>
        <p:spPr>
          <a:xfrm>
            <a:off x="320984" y="1466599"/>
            <a:ext cx="6249749" cy="28449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Content Placeholder 4">
            <a:extLst>
              <a:ext uri="{FF2B5EF4-FFF2-40B4-BE49-F238E27FC236}">
                <a16:creationId xmlns:a16="http://schemas.microsoft.com/office/drawing/2014/main" id="{5C46F032-CB1E-4A88-98DB-80BD3A214B25}"/>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l="23047" t="18960" r="14529" b="21592"/>
          <a:stretch/>
        </p:blipFill>
        <p:spPr>
          <a:xfrm>
            <a:off x="7359579" y="1345054"/>
            <a:ext cx="4323235" cy="3088025"/>
          </a:xfrm>
        </p:spPr>
      </p:pic>
      <p:sp>
        <p:nvSpPr>
          <p:cNvPr id="10" name="Text Placeholder 4"/>
          <p:cNvSpPr txBox="1">
            <a:spLocks/>
          </p:cNvSpPr>
          <p:nvPr/>
        </p:nvSpPr>
        <p:spPr>
          <a:xfrm>
            <a:off x="825386" y="4531541"/>
            <a:ext cx="3269183" cy="4310698"/>
          </a:xfrm>
          <a:prstGeom prst="rect">
            <a:avLst/>
          </a:prstGeom>
        </p:spPr>
        <p:txBody>
          <a:bodyPr>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285750" indent="-285750"/>
            <a:r>
              <a:rPr lang="en-IN" sz="1200" dirty="0"/>
              <a:t>Four complexes</a:t>
            </a:r>
          </a:p>
          <a:p>
            <a:pPr marL="925830" lvl="1" indent="-285750"/>
            <a:r>
              <a:rPr lang="en-IN" sz="1200" dirty="0"/>
              <a:t>Back Complex</a:t>
            </a:r>
          </a:p>
          <a:p>
            <a:pPr marL="925830" lvl="1" indent="-285750"/>
            <a:r>
              <a:rPr lang="en-IN" sz="1200" dirty="0"/>
              <a:t>Shoulder Complex</a:t>
            </a:r>
          </a:p>
          <a:p>
            <a:pPr marL="925830" lvl="1" indent="-285750"/>
            <a:r>
              <a:rPr lang="en-IN" sz="1200" dirty="0"/>
              <a:t>Elbow Complex</a:t>
            </a:r>
          </a:p>
          <a:p>
            <a:pPr marL="1200150" lvl="2" indent="-285750"/>
            <a:r>
              <a:rPr lang="en-IN" sz="1200" dirty="0"/>
              <a:t>Upper Limb part</a:t>
            </a:r>
          </a:p>
          <a:p>
            <a:pPr marL="1200150" lvl="2" indent="-285750"/>
            <a:r>
              <a:rPr lang="en-IN" sz="1200" dirty="0"/>
              <a:t>Elbow Joint</a:t>
            </a:r>
          </a:p>
          <a:p>
            <a:pPr marL="1200150" lvl="2" indent="-285750"/>
            <a:r>
              <a:rPr lang="en-IN" sz="1200" dirty="0"/>
              <a:t>Forearm Part</a:t>
            </a:r>
          </a:p>
          <a:p>
            <a:pPr marL="925830" lvl="1" indent="-285750"/>
            <a:r>
              <a:rPr lang="en-IN" sz="1200" dirty="0"/>
              <a:t>Hand Complex</a:t>
            </a:r>
          </a:p>
        </p:txBody>
      </p:sp>
      <p:sp>
        <p:nvSpPr>
          <p:cNvPr id="11" name="Text Placeholder 3"/>
          <p:cNvSpPr txBox="1">
            <a:spLocks/>
          </p:cNvSpPr>
          <p:nvPr/>
        </p:nvSpPr>
        <p:spPr>
          <a:xfrm>
            <a:off x="8094733" y="4531541"/>
            <a:ext cx="2852928" cy="4243615"/>
          </a:xfrm>
          <a:prstGeom prst="rect">
            <a:avLst/>
          </a:prstGeom>
        </p:spPr>
        <p:txBody>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IN" sz="1200" dirty="0"/>
              <a:t>Muscle complexes (yellow)</a:t>
            </a:r>
          </a:p>
          <a:p>
            <a:pPr marL="982980" lvl="1" indent="-342900"/>
            <a:r>
              <a:rPr lang="en-IN" sz="1200" dirty="0"/>
              <a:t>Elbow Muscles</a:t>
            </a:r>
          </a:p>
          <a:p>
            <a:pPr marL="982980" lvl="1" indent="-342900"/>
            <a:r>
              <a:rPr lang="en-IN" sz="1200" dirty="0"/>
              <a:t>Shoulder Muscles</a:t>
            </a:r>
          </a:p>
          <a:p>
            <a:pPr lvl="1"/>
            <a:endParaRPr lang="en-IN" dirty="0"/>
          </a:p>
        </p:txBody>
      </p:sp>
    </p:spTree>
    <p:extLst>
      <p:ext uri="{BB962C8B-B14F-4D97-AF65-F5344CB8AC3E}">
        <p14:creationId xmlns:p14="http://schemas.microsoft.com/office/powerpoint/2010/main" val="140908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4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0D4102-02D6-4C70-9D50-6E33489BE451}"/>
              </a:ext>
            </a:extLst>
          </p:cNvPr>
          <p:cNvSpPr>
            <a:spLocks noGrp="1"/>
          </p:cNvSpPr>
          <p:nvPr>
            <p:ph idx="1"/>
          </p:nvPr>
        </p:nvSpPr>
        <p:spPr>
          <a:xfrm>
            <a:off x="488219" y="916409"/>
            <a:ext cx="10972800" cy="5334000"/>
          </a:xfrm>
        </p:spPr>
        <p:txBody>
          <a:bodyPr/>
          <a:lstStyle/>
          <a:p>
            <a:pPr marL="0" indent="0">
              <a:buNone/>
            </a:pPr>
            <a:r>
              <a:rPr lang="en-US" sz="2000" b="1" dirty="0">
                <a:latin typeface="Times New Roman" pitchFamily="18" charset="0"/>
                <a:cs typeface="Times New Roman" pitchFamily="18" charset="0"/>
              </a:rPr>
              <a:t>Overall System Control Block:</a:t>
            </a:r>
          </a:p>
          <a:p>
            <a:endParaRPr lang="en-IN" sz="2400" b="1" u="sng" dirty="0">
              <a:latin typeface="Times New Roman" panose="02020603050405020304" pitchFamily="18" charset="0"/>
              <a:cs typeface="Times New Roman" panose="02020603050405020304" pitchFamily="18" charset="0"/>
            </a:endParaRPr>
          </a:p>
          <a:p>
            <a:endParaRPr lang="en-US" dirty="0"/>
          </a:p>
        </p:txBody>
      </p:sp>
      <p:sp>
        <p:nvSpPr>
          <p:cNvPr id="2" name="Slide Number Placeholder 1">
            <a:extLst>
              <a:ext uri="{FF2B5EF4-FFF2-40B4-BE49-F238E27FC236}">
                <a16:creationId xmlns:a16="http://schemas.microsoft.com/office/drawing/2014/main" id="{EA947969-0E90-493C-9103-80FCABD26C44}"/>
              </a:ext>
            </a:extLst>
          </p:cNvPr>
          <p:cNvSpPr>
            <a:spLocks noGrp="1"/>
          </p:cNvSpPr>
          <p:nvPr>
            <p:ph type="sldNum" sz="quarter" idx="12"/>
          </p:nvPr>
        </p:nvSpPr>
        <p:spPr/>
        <p:txBody>
          <a:bodyPr/>
          <a:lstStyle/>
          <a:p>
            <a:fld id="{401CF334-2D5C-4859-84A6-CA7E6E43FAEB}" type="slidenum">
              <a:rPr lang="en-US" smtClean="0"/>
              <a:t>7</a:t>
            </a:fld>
            <a:endParaRPr lang="en-US"/>
          </a:p>
        </p:txBody>
      </p:sp>
      <p:pic>
        <p:nvPicPr>
          <p:cNvPr id="17" name="Picture 16">
            <a:extLst>
              <a:ext uri="{FF2B5EF4-FFF2-40B4-BE49-F238E27FC236}">
                <a16:creationId xmlns:a16="http://schemas.microsoft.com/office/drawing/2014/main" id="{5861D82F-A5F4-44D1-83D0-5AED43FB4A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8055" y="1206332"/>
            <a:ext cx="10672763" cy="5160835"/>
          </a:xfrm>
          <a:prstGeom prst="rect">
            <a:avLst/>
          </a:prstGeom>
        </p:spPr>
      </p:pic>
      <p:sp>
        <p:nvSpPr>
          <p:cNvPr id="4" name="Rectangle 3"/>
          <p:cNvSpPr/>
          <p:nvPr/>
        </p:nvSpPr>
        <p:spPr>
          <a:xfrm>
            <a:off x="4345423" y="485522"/>
            <a:ext cx="2662279" cy="430887"/>
          </a:xfrm>
          <a:prstGeom prst="rect">
            <a:avLst/>
          </a:prstGeom>
        </p:spPr>
        <p:txBody>
          <a:bodyPr wrap="square">
            <a:spAutoFit/>
          </a:bodyPr>
          <a:lstStyle/>
          <a:p>
            <a:r>
              <a:rPr lang="en-IN" sz="2200" b="1" dirty="0">
                <a:solidFill>
                  <a:schemeClr val="tx2"/>
                </a:solidFill>
              </a:rPr>
              <a:t>Sensing &amp; Control</a:t>
            </a:r>
            <a:endParaRPr lang="en-IN" sz="2200" dirty="0">
              <a:solidFill>
                <a:schemeClr val="tx2"/>
              </a:solidFill>
            </a:endParaRPr>
          </a:p>
        </p:txBody>
      </p:sp>
    </p:spTree>
    <p:extLst>
      <p:ext uri="{BB962C8B-B14F-4D97-AF65-F5344CB8AC3E}">
        <p14:creationId xmlns:p14="http://schemas.microsoft.com/office/powerpoint/2010/main" val="3796442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AA89-0BB2-42A6-A9CE-B09DEB267EA1}"/>
              </a:ext>
            </a:extLst>
          </p:cNvPr>
          <p:cNvSpPr>
            <a:spLocks noGrp="1"/>
          </p:cNvSpPr>
          <p:nvPr>
            <p:ph type="title"/>
          </p:nvPr>
        </p:nvSpPr>
        <p:spPr>
          <a:xfrm>
            <a:off x="520588" y="500963"/>
            <a:ext cx="10972800" cy="811390"/>
          </a:xfrm>
        </p:spPr>
        <p:txBody>
          <a:bodyPr>
            <a:normAutofit/>
          </a:bodyPr>
          <a:lstStyle/>
          <a:p>
            <a:r>
              <a:rPr lang="en-IN" sz="2400" b="1" dirty="0">
                <a:cs typeface="Times New Roman" panose="02020603050405020304" pitchFamily="18" charset="0"/>
              </a:rPr>
              <a:t>Results and Discussion</a:t>
            </a:r>
            <a:endParaRPr lang="en-US" sz="2400" b="1" dirty="0">
              <a:cs typeface="Times New Roman" panose="02020603050405020304" pitchFamily="18" charset="0"/>
            </a:endParaRPr>
          </a:p>
        </p:txBody>
      </p:sp>
      <p:sp>
        <p:nvSpPr>
          <p:cNvPr id="3" name="Content Placeholder 2">
            <a:extLst>
              <a:ext uri="{FF2B5EF4-FFF2-40B4-BE49-F238E27FC236}">
                <a16:creationId xmlns:a16="http://schemas.microsoft.com/office/drawing/2014/main" id="{72BD73BB-CF5B-4677-AA82-77A2F509BCB9}"/>
              </a:ext>
            </a:extLst>
          </p:cNvPr>
          <p:cNvSpPr>
            <a:spLocks noGrp="1"/>
          </p:cNvSpPr>
          <p:nvPr>
            <p:ph idx="1"/>
          </p:nvPr>
        </p:nvSpPr>
        <p:spPr>
          <a:xfrm>
            <a:off x="534075" y="1278541"/>
            <a:ext cx="10799481" cy="3347131"/>
          </a:xfrm>
        </p:spPr>
        <p:txBody>
          <a:bodyPr>
            <a:normAutofit/>
          </a:bodyPr>
          <a:lstStyle/>
          <a:p>
            <a:pPr marL="0" indent="0">
              <a:buNone/>
            </a:pPr>
            <a:r>
              <a:rPr lang="en-IN" sz="2200" b="1" dirty="0">
                <a:solidFill>
                  <a:schemeClr val="tx2"/>
                </a:solidFill>
                <a:latin typeface="+mj-lt"/>
                <a:cs typeface="Times New Roman" panose="02020603050405020304" pitchFamily="18" charset="0"/>
              </a:rPr>
              <a:t>1. Mathematical modelling:</a:t>
            </a:r>
          </a:p>
          <a:p>
            <a:r>
              <a:rPr lang="en-IN" sz="2000" dirty="0">
                <a:latin typeface="Times New Roman" panose="02020603050405020304" pitchFamily="18" charset="0"/>
                <a:cs typeface="Times New Roman" panose="02020603050405020304" pitchFamily="18" charset="0"/>
              </a:rPr>
              <a:t>The observed actual force is less than theoretical force – due to </a:t>
            </a:r>
            <a:r>
              <a:rPr lang="en-IN" sz="2000" b="1" i="1" dirty="0">
                <a:latin typeface="Times New Roman" panose="02020603050405020304" pitchFamily="18" charset="0"/>
                <a:cs typeface="Times New Roman" panose="02020603050405020304" pitchFamily="18" charset="0"/>
              </a:rPr>
              <a:t>“dead space”</a:t>
            </a:r>
          </a:p>
        </p:txBody>
      </p:sp>
      <p:sp>
        <p:nvSpPr>
          <p:cNvPr id="4" name="Slide Number Placeholder 3">
            <a:extLst>
              <a:ext uri="{FF2B5EF4-FFF2-40B4-BE49-F238E27FC236}">
                <a16:creationId xmlns:a16="http://schemas.microsoft.com/office/drawing/2014/main" id="{08F374CB-8D33-49A4-AEF7-98AEC85AF81F}"/>
              </a:ext>
            </a:extLst>
          </p:cNvPr>
          <p:cNvSpPr>
            <a:spLocks noGrp="1"/>
          </p:cNvSpPr>
          <p:nvPr>
            <p:ph type="sldNum" sz="quarter" idx="12"/>
          </p:nvPr>
        </p:nvSpPr>
        <p:spPr/>
        <p:txBody>
          <a:bodyPr/>
          <a:lstStyle/>
          <a:p>
            <a:fld id="{401CF334-2D5C-4859-84A6-CA7E6E43FAEB}" type="slidenum">
              <a:rPr lang="en-US" smtClean="0"/>
              <a:t>8</a:t>
            </a:fld>
            <a:endParaRPr lang="en-US"/>
          </a:p>
        </p:txBody>
      </p:sp>
      <p:pic>
        <p:nvPicPr>
          <p:cNvPr id="6" name="Content Placeholder 23">
            <a:extLst>
              <a:ext uri="{FF2B5EF4-FFF2-40B4-BE49-F238E27FC236}">
                <a16:creationId xmlns:a16="http://schemas.microsoft.com/office/drawing/2014/main" id="{14554886-AA54-41EC-97CF-E23552761865}"/>
              </a:ext>
            </a:extLst>
          </p:cNvPr>
          <p:cNvPicPr>
            <a:picLocks noGrp="1" noChangeAspect="1"/>
          </p:cNvPicPr>
          <p:nvPr/>
        </p:nvPicPr>
        <p:blipFill>
          <a:blip r:embed="rId2"/>
          <a:stretch>
            <a:fillRect/>
          </a:stretch>
        </p:blipFill>
        <p:spPr>
          <a:xfrm>
            <a:off x="3600337" y="2127138"/>
            <a:ext cx="3294078" cy="2486642"/>
          </a:xfrm>
          <a:prstGeom prst="rect">
            <a:avLst/>
          </a:prstGeom>
        </p:spPr>
      </p:pic>
      <p:sp>
        <p:nvSpPr>
          <p:cNvPr id="7" name="Title 1">
            <a:extLst>
              <a:ext uri="{FF2B5EF4-FFF2-40B4-BE49-F238E27FC236}">
                <a16:creationId xmlns:a16="http://schemas.microsoft.com/office/drawing/2014/main" id="{BACED4ED-1B91-40B3-8A10-60E1ED213A2B}"/>
              </a:ext>
            </a:extLst>
          </p:cNvPr>
          <p:cNvSpPr txBox="1">
            <a:spLocks/>
          </p:cNvSpPr>
          <p:nvPr/>
        </p:nvSpPr>
        <p:spPr>
          <a:xfrm>
            <a:off x="512496" y="4767528"/>
            <a:ext cx="10972800" cy="680761"/>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IN" sz="2200" b="1" dirty="0">
                <a:cs typeface="Times New Roman" panose="02020603050405020304" pitchFamily="18" charset="0"/>
              </a:rPr>
              <a:t>2. Kinematic and dynamic modelling:</a:t>
            </a:r>
            <a:endParaRPr lang="en-US" sz="2200" b="1" dirty="0">
              <a:cs typeface="Times New Roman" panose="02020603050405020304" pitchFamily="18" charset="0"/>
            </a:endParaRPr>
          </a:p>
        </p:txBody>
      </p:sp>
      <p:sp>
        <p:nvSpPr>
          <p:cNvPr id="8" name="Rectangle 7"/>
          <p:cNvSpPr/>
          <p:nvPr/>
        </p:nvSpPr>
        <p:spPr>
          <a:xfrm>
            <a:off x="628480" y="5369736"/>
            <a:ext cx="9518931" cy="923330"/>
          </a:xfrm>
          <a:prstGeom prst="rect">
            <a:avLst/>
          </a:prstGeom>
        </p:spPr>
        <p:txBody>
          <a:bodyPr wrap="square">
            <a:spAutoFit/>
          </a:bodyPr>
          <a:lstStyle/>
          <a:p>
            <a:pPr marL="285750" indent="-285750">
              <a:buFont typeface="Arial" pitchFamily="34" charset="0"/>
              <a:buChar char="•"/>
            </a:pPr>
            <a:r>
              <a:rPr lang="en-IN" dirty="0">
                <a:latin typeface="Times New Roman" panose="02020603050405020304" pitchFamily="18" charset="0"/>
                <a:cs typeface="Times New Roman" panose="02020603050405020304" pitchFamily="18" charset="0"/>
              </a:rPr>
              <a:t>Dynamic modelling was done using  MATLAB robotic system toolbox using DH parameters and transformations </a:t>
            </a:r>
          </a:p>
          <a:p>
            <a:pPr marL="285750" indent="-285750">
              <a:buFont typeface="Arial" pitchFamily="34" charset="0"/>
              <a:buChar char="•"/>
            </a:pPr>
            <a:r>
              <a:rPr lang="en-IN" dirty="0">
                <a:latin typeface="Times New Roman" panose="02020603050405020304" pitchFamily="18" charset="0"/>
                <a:cs typeface="Times New Roman" panose="02020603050405020304" pitchFamily="18" charset="0"/>
              </a:rPr>
              <a:t>Forward and inverse dynamic analysis were obtained using the inbuilt functions in MATLAB</a:t>
            </a:r>
          </a:p>
        </p:txBody>
      </p:sp>
    </p:spTree>
    <p:extLst>
      <p:ext uri="{BB962C8B-B14F-4D97-AF65-F5344CB8AC3E}">
        <p14:creationId xmlns:p14="http://schemas.microsoft.com/office/powerpoint/2010/main" val="2661293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sz="2400" b="1" dirty="0"/>
              <a:t>Motion Analysis</a:t>
            </a:r>
            <a:br>
              <a:rPr lang="en-US" dirty="0"/>
            </a:br>
            <a:endParaRPr lang="en-IN" dirty="0"/>
          </a:p>
        </p:txBody>
      </p:sp>
      <p:sp>
        <p:nvSpPr>
          <p:cNvPr id="8" name="Content Placeholder 7"/>
          <p:cNvSpPr>
            <a:spLocks noGrp="1"/>
          </p:cNvSpPr>
          <p:nvPr>
            <p:ph sz="half" idx="1"/>
          </p:nvPr>
        </p:nvSpPr>
        <p:spPr/>
        <p:txBody>
          <a:bodyPr>
            <a:normAutofit/>
          </a:bodyPr>
          <a:lstStyle/>
          <a:p>
            <a:r>
              <a:rPr lang="en-US" sz="2000" dirty="0"/>
              <a:t>Shoulder </a:t>
            </a:r>
            <a:endParaRPr lang="en-IN" sz="2000" dirty="0"/>
          </a:p>
        </p:txBody>
      </p:sp>
      <p:sp>
        <p:nvSpPr>
          <p:cNvPr id="9" name="Content Placeholder 8"/>
          <p:cNvSpPr>
            <a:spLocks noGrp="1"/>
          </p:cNvSpPr>
          <p:nvPr>
            <p:ph sz="half" idx="2"/>
          </p:nvPr>
        </p:nvSpPr>
        <p:spPr/>
        <p:txBody>
          <a:bodyPr>
            <a:normAutofit/>
          </a:bodyPr>
          <a:lstStyle/>
          <a:p>
            <a:r>
              <a:rPr lang="en-US" sz="2000" dirty="0"/>
              <a:t>Elbow</a:t>
            </a:r>
            <a:endParaRPr lang="en-IN" sz="2000" dirty="0"/>
          </a:p>
        </p:txBody>
      </p:sp>
      <p:sp>
        <p:nvSpPr>
          <p:cNvPr id="4" name="Slide Number Placeholder 3"/>
          <p:cNvSpPr>
            <a:spLocks noGrp="1"/>
          </p:cNvSpPr>
          <p:nvPr>
            <p:ph type="sldNum" sz="quarter" idx="12"/>
          </p:nvPr>
        </p:nvSpPr>
        <p:spPr/>
        <p:txBody>
          <a:bodyPr/>
          <a:lstStyle/>
          <a:p>
            <a:fld id="{401CF334-2D5C-4859-84A6-CA7E6E43FAEB}" type="slidenum">
              <a:rPr lang="en-US" smtClean="0"/>
              <a:pPr/>
              <a:t>9</a:t>
            </a:fld>
            <a:endParaRPr lang="en-US" dirty="0"/>
          </a:p>
        </p:txBody>
      </p:sp>
      <p:pic>
        <p:nvPicPr>
          <p:cNvPr id="10" name="Shoulder motions.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16145" y="2338596"/>
            <a:ext cx="4961767" cy="3721325"/>
          </a:xfrm>
          <a:prstGeom prst="rect">
            <a:avLst/>
          </a:prstGeom>
        </p:spPr>
      </p:pic>
      <p:pic>
        <p:nvPicPr>
          <p:cNvPr id="11" name="Elbow motions.wm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635469" y="2322415"/>
            <a:ext cx="4960418" cy="3720313"/>
          </a:xfrm>
          <a:prstGeom prst="rect">
            <a:avLst/>
          </a:prstGeom>
        </p:spPr>
      </p:pic>
    </p:spTree>
    <p:extLst>
      <p:ext uri="{BB962C8B-B14F-4D97-AF65-F5344CB8AC3E}">
        <p14:creationId xmlns:p14="http://schemas.microsoft.com/office/powerpoint/2010/main" val="58291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video>
              <p:cMediaNode vol="80000">
                <p:cTn id="13" fill="hold" display="0">
                  <p:stCondLst>
                    <p:cond delay="indefinite"/>
                  </p:stCondLst>
                </p:cTn>
                <p:tgtEl>
                  <p:spTgt spid="11"/>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9.4"/>
</p:tagLst>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2373</TotalTime>
  <Words>903</Words>
  <Application>Microsoft Office PowerPoint</Application>
  <PresentationFormat>Widescreen</PresentationFormat>
  <Paragraphs>143</Paragraphs>
  <Slides>17</Slides>
  <Notes>1</Notes>
  <HiddenSlides>0</HiddenSlides>
  <MMClips>5</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Clarity</vt:lpstr>
      <vt:lpstr>Design of Upper-body exoskeleton with Multifilament muscle actuation and Biomimetic Support </vt:lpstr>
      <vt:lpstr>Introduction</vt:lpstr>
      <vt:lpstr>Problem Definition </vt:lpstr>
      <vt:lpstr>Theoretical Methodology</vt:lpstr>
      <vt:lpstr>Dynamic Modelling </vt:lpstr>
      <vt:lpstr>PowerPoint Presentation</vt:lpstr>
      <vt:lpstr>PowerPoint Presentation</vt:lpstr>
      <vt:lpstr>Results and Discussion</vt:lpstr>
      <vt:lpstr>Motion Analysis </vt:lpstr>
      <vt:lpstr>3. Mechanical design:</vt:lpstr>
      <vt:lpstr>PowerPoint Presentation</vt:lpstr>
      <vt:lpstr>Simulation of Exoskeleton</vt:lpstr>
      <vt:lpstr>4. Sensing &amp; Control :</vt:lpstr>
      <vt:lpstr>Conclusion</vt:lpstr>
      <vt:lpstr>Scope for future work</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of Upper-body exoskeleton with Multifilament muscle actuation and Biomimetic Support</dc:title>
  <dc:creator>ARSHED AHAMMED T</dc:creator>
  <cp:lastModifiedBy>Soorya narayanan</cp:lastModifiedBy>
  <cp:revision>169</cp:revision>
  <dcterms:created xsi:type="dcterms:W3CDTF">2021-06-05T05:25:36Z</dcterms:created>
  <dcterms:modified xsi:type="dcterms:W3CDTF">2022-06-17T05:17:33Z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74069100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